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81" r:id="rId3"/>
    <p:sldMasterId id="2147483694" r:id="rId4"/>
  </p:sldMasterIdLst>
  <p:notesMasterIdLst>
    <p:notesMasterId r:id="rId49"/>
  </p:notesMasterIdLst>
  <p:sldIdLst>
    <p:sldId id="11137" r:id="rId5"/>
    <p:sldId id="11758"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257" r:id="rId26"/>
    <p:sldId id="623" r:id="rId27"/>
    <p:sldId id="256" r:id="rId28"/>
    <p:sldId id="11311" r:id="rId29"/>
    <p:sldId id="328" r:id="rId30"/>
    <p:sldId id="329" r:id="rId31"/>
    <p:sldId id="330" r:id="rId32"/>
    <p:sldId id="331" r:id="rId33"/>
    <p:sldId id="332" r:id="rId34"/>
    <p:sldId id="333" r:id="rId35"/>
    <p:sldId id="334" r:id="rId36"/>
    <p:sldId id="335" r:id="rId37"/>
    <p:sldId id="336" r:id="rId38"/>
    <p:sldId id="337" r:id="rId39"/>
    <p:sldId id="11743" r:id="rId40"/>
    <p:sldId id="11756" r:id="rId41"/>
    <p:sldId id="11757" r:id="rId42"/>
    <p:sldId id="11754" r:id="rId43"/>
    <p:sldId id="11751" r:id="rId44"/>
    <p:sldId id="11752" r:id="rId45"/>
    <p:sldId id="11746" r:id="rId46"/>
    <p:sldId id="799" r:id="rId47"/>
    <p:sldId id="11027"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164" autoAdjust="0"/>
  </p:normalViewPr>
  <p:slideViewPr>
    <p:cSldViewPr snapToGrid="0">
      <p:cViewPr varScale="1">
        <p:scale>
          <a:sx n="44" d="100"/>
          <a:sy n="44" d="100"/>
        </p:scale>
        <p:origin x="15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436B6-BEB5-4350-9560-5FDC333F9606}" type="datetimeFigureOut">
              <a:rPr lang="zh-CN" altLang="en-US" smtClean="0"/>
              <a:t>2024/12/26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B98D7-9681-4020-9A21-599DBD9FE3AF}" type="slidenum">
              <a:rPr lang="zh-CN" altLang="en-US" smtClean="0"/>
              <a:t>‹#›</a:t>
            </a:fld>
            <a:endParaRPr lang="zh-CN" altLang="en-US"/>
          </a:p>
        </p:txBody>
      </p:sp>
    </p:spTree>
    <p:extLst>
      <p:ext uri="{BB962C8B-B14F-4D97-AF65-F5344CB8AC3E}">
        <p14:creationId xmlns:p14="http://schemas.microsoft.com/office/powerpoint/2010/main" val="535744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4646E-571C-402A-AF97-992B0F78DFAB}"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GB" altLang="zh-CN" b="0" i="0" dirty="0">
                <a:solidFill>
                  <a:srgbClr val="C9D1D9"/>
                </a:solidFill>
                <a:effectLst/>
                <a:latin typeface="Noto Sans" panose="020B0502040504020204" pitchFamily="34" charset="0"/>
              </a:rPr>
              <a:t>Now let's look at the experimental results of </a:t>
            </a:r>
            <a:r>
              <a:rPr lang="en-GB" altLang="zh-CN" b="0" i="0" dirty="0" err="1">
                <a:solidFill>
                  <a:srgbClr val="C9D1D9"/>
                </a:solidFill>
                <a:effectLst/>
                <a:latin typeface="Noto Sans" panose="020B0502040504020204" pitchFamily="34" charset="0"/>
              </a:rPr>
              <a:t>TiVA</a:t>
            </a:r>
            <a:r>
              <a:rPr lang="en-GB" altLang="zh-CN" b="0" i="0" dirty="0">
                <a:solidFill>
                  <a:srgbClr val="C9D1D9"/>
                </a:solidFill>
                <a:effectLst/>
                <a:latin typeface="Noto Sans" panose="020B0502040504020204" pitchFamily="34" charset="0"/>
              </a:rPr>
              <a:t>. </a:t>
            </a:r>
          </a:p>
          <a:p>
            <a:pPr marL="171450" indent="-171450">
              <a:buFontTx/>
              <a:buChar char="-"/>
            </a:pPr>
            <a:r>
              <a:rPr lang="en-GB" altLang="zh-CN" b="0" i="0" dirty="0">
                <a:solidFill>
                  <a:srgbClr val="C9D1D9"/>
                </a:solidFill>
                <a:effectLst/>
                <a:latin typeface="Noto Sans" panose="020B0502040504020204" pitchFamily="34" charset="0"/>
              </a:rPr>
              <a:t>We can see that both automatic indicators and manual evaluation indicators have significantly improved compared to the baseline, regardless of sound quality, synchronization or semantic matching, also efficiency.</a:t>
            </a:r>
          </a:p>
          <a:p>
            <a:pPr marL="171450" indent="-171450">
              <a:buFontTx/>
              <a:buChar char="-"/>
            </a:pPr>
            <a:r>
              <a:rPr lang="en-GB" altLang="zh-CN" b="0" i="0" dirty="0">
                <a:solidFill>
                  <a:srgbClr val="C9D1D9"/>
                </a:solidFill>
                <a:effectLst/>
                <a:latin typeface="Noto Sans" panose="020B0502040504020204" pitchFamily="34" charset="0"/>
              </a:rPr>
              <a:t>(dense) On the </a:t>
            </a:r>
            <a:r>
              <a:rPr lang="en-GB" altLang="zh-CN" b="0" i="0" dirty="0" err="1">
                <a:solidFill>
                  <a:srgbClr val="C9D1D9"/>
                </a:solidFill>
                <a:effectLst/>
                <a:latin typeface="Noto Sans" panose="020B0502040504020204" pitchFamily="34" charset="0"/>
              </a:rPr>
              <a:t>VGGSound</a:t>
            </a:r>
            <a:r>
              <a:rPr lang="en-GB" altLang="zh-CN" b="0" i="0" dirty="0">
                <a:solidFill>
                  <a:srgbClr val="C9D1D9"/>
                </a:solidFill>
                <a:effectLst/>
                <a:latin typeface="Noto Sans" panose="020B0502040504020204" pitchFamily="34" charset="0"/>
              </a:rPr>
              <a:t> dataset, we compared </a:t>
            </a:r>
            <a:r>
              <a:rPr lang="en-GB" altLang="zh-CN" b="0" i="0" dirty="0" err="1">
                <a:solidFill>
                  <a:srgbClr val="C9D1D9"/>
                </a:solidFill>
                <a:effectLst/>
                <a:latin typeface="Noto Sans" panose="020B0502040504020204" pitchFamily="34" charset="0"/>
              </a:rPr>
              <a:t>TiVA</a:t>
            </a:r>
            <a:r>
              <a:rPr lang="en-GB" altLang="zh-CN" b="0" i="0" dirty="0">
                <a:solidFill>
                  <a:srgbClr val="C9D1D9"/>
                </a:solidFill>
                <a:effectLst/>
                <a:latin typeface="Noto Sans" panose="020B0502040504020204" pitchFamily="34" charset="0"/>
              </a:rPr>
              <a:t> with various baseline methods, one group based on autoregression and another based on diffusion models. We also listed the models used to extract visual features. CAVP used audio in contrastive learning, while CLIP is a model that aligns pure visual and text. Even so, we achieved the best results on traditional quality indicators such as FAD, KL, and diversity indicator IS. We found that these evaluation indicators did not specifically consider the synchronization of audio and video, so we studied how to evaluate whether the generated audio is synchronized with the video, such as whether the cat's call corresponds to the mouth opening. Therefore, we proposed two new indicators, W-Distance and DTW-Distance. The main idea is that directly evaluating whether the video and generated audio are synchronized is as difficult as V2A, and it's not easy to get right. But the original video can serve as </a:t>
            </a:r>
            <a:r>
              <a:rPr lang="en-GB" altLang="zh-CN" b="0" i="0" dirty="0" err="1">
                <a:solidFill>
                  <a:srgbClr val="C9D1D9"/>
                </a:solidFill>
                <a:effectLst/>
                <a:latin typeface="Noto Sans" panose="020B0502040504020204" pitchFamily="34" charset="0"/>
              </a:rPr>
              <a:t>Groundtruth</a:t>
            </a:r>
            <a:r>
              <a:rPr lang="en-GB" altLang="zh-CN" b="0" i="0" dirty="0">
                <a:solidFill>
                  <a:srgbClr val="C9D1D9"/>
                </a:solidFill>
                <a:effectLst/>
                <a:latin typeface="Noto Sans" panose="020B0502040504020204" pitchFamily="34" charset="0"/>
              </a:rPr>
              <a:t>. If we regard audio as a distribution, we can use the minimum cost to measure the change from one distribution to another to measure how similar they are. DTW and W distance are two methods that meet the requirements. In addition, according to the automatic semantic matching indicator based on </a:t>
            </a:r>
            <a:r>
              <a:rPr lang="en-GB" altLang="zh-CN" b="0" i="0" dirty="0" err="1">
                <a:solidFill>
                  <a:srgbClr val="C9D1D9"/>
                </a:solidFill>
                <a:effectLst/>
                <a:latin typeface="Noto Sans" panose="020B0502040504020204" pitchFamily="34" charset="0"/>
              </a:rPr>
              <a:t>ImageBind</a:t>
            </a:r>
            <a:r>
              <a:rPr lang="en-GB" altLang="zh-CN" b="0" i="0" dirty="0">
                <a:solidFill>
                  <a:srgbClr val="C9D1D9"/>
                </a:solidFill>
                <a:effectLst/>
                <a:latin typeface="Noto Sans" panose="020B0502040504020204" pitchFamily="34" charset="0"/>
              </a:rPr>
              <a:t> (IB), we far exceeded the baseline methods.</a:t>
            </a:r>
            <a:br>
              <a:rPr lang="en-GB" altLang="zh-CN" dirty="0"/>
            </a:br>
            <a:r>
              <a:rPr lang="en-GB" altLang="zh-CN" b="0" i="0" dirty="0">
                <a:solidFill>
                  <a:srgbClr val="C9D1D9"/>
                </a:solidFill>
                <a:effectLst/>
                <a:latin typeface="Noto Sans" panose="020B0502040504020204" pitchFamily="34" charset="0"/>
              </a:rPr>
              <a:t>The ultimate evaluation of the generation effect is still manual evaluation. Although the cost is high, we can only randomly select 50 samples for this experiment, which is still the most reliable feedback. According to the manual evaluation indicators, we can see that </a:t>
            </a:r>
            <a:r>
              <a:rPr lang="en-GB" altLang="zh-CN" b="0" i="0" dirty="0" err="1">
                <a:solidFill>
                  <a:srgbClr val="C9D1D9"/>
                </a:solidFill>
                <a:effectLst/>
                <a:latin typeface="Noto Sans" panose="020B0502040504020204" pitchFamily="34" charset="0"/>
              </a:rPr>
              <a:t>TiVA</a:t>
            </a:r>
            <a:r>
              <a:rPr lang="en-GB" altLang="zh-CN" b="0" i="0" dirty="0">
                <a:solidFill>
                  <a:srgbClr val="C9D1D9"/>
                </a:solidFill>
                <a:effectLst/>
                <a:latin typeface="Noto Sans" panose="020B0502040504020204" pitchFamily="34" charset="0"/>
              </a:rPr>
              <a:t> scored the highest, whether it's the overall score, sound quality, relevance to the picture, or synchronization score.</a:t>
            </a:r>
            <a:br>
              <a:rPr lang="en-GB" altLang="zh-CN" dirty="0"/>
            </a:br>
            <a:r>
              <a:rPr lang="en-GB" altLang="zh-CN" b="0" i="0" dirty="0">
                <a:solidFill>
                  <a:srgbClr val="C9D1D9"/>
                </a:solidFill>
                <a:effectLst/>
                <a:latin typeface="Noto Sans" panose="020B0502040504020204" pitchFamily="34" charset="0"/>
              </a:rPr>
              <a:t>We also found that among the baseline methods, although according to the automatic indicator FAD, the IM2WAV method seems to be lower than </a:t>
            </a:r>
            <a:r>
              <a:rPr lang="en-GB" altLang="zh-CN" b="0" i="0" dirty="0" err="1">
                <a:solidFill>
                  <a:srgbClr val="C9D1D9"/>
                </a:solidFill>
                <a:effectLst/>
                <a:latin typeface="Noto Sans" panose="020B0502040504020204" pitchFamily="34" charset="0"/>
              </a:rPr>
              <a:t>DiffFoley</a:t>
            </a:r>
            <a:r>
              <a:rPr lang="en-GB" altLang="zh-CN" b="0" i="0" dirty="0">
                <a:solidFill>
                  <a:srgbClr val="C9D1D9"/>
                </a:solidFill>
                <a:effectLst/>
                <a:latin typeface="Noto Sans" panose="020B0502040504020204" pitchFamily="34" charset="0"/>
              </a:rPr>
              <a:t>, the manual evaluation results show that the effect of IM2WAV is better. Looking back at the results of the automatic indicators, we can gain some insights into which indicators are more reliable. FAD is an evaluation based on data distribution at the stage of poor generation quality. Now that the generation quality has greatly improved, it basically cannot distinguish the good and bad details of the results, and it may even mislead researchers. I believe researchers in video generation and action sequence generation can relate to this.</a:t>
            </a:r>
            <a:endParaRPr lang="zh-CN" altLang="en-US" dirty="0"/>
          </a:p>
        </p:txBody>
      </p:sp>
      <p:sp>
        <p:nvSpPr>
          <p:cNvPr id="4" name="灯片编号占位符 3"/>
          <p:cNvSpPr>
            <a:spLocks noGrp="1"/>
          </p:cNvSpPr>
          <p:nvPr>
            <p:ph type="sldNum" sz="quarter" idx="5"/>
          </p:nvPr>
        </p:nvSpPr>
        <p:spPr/>
        <p:txBody>
          <a:bodyPr/>
          <a:lstStyle/>
          <a:p>
            <a:fld id="{A9071880-DC47-483F-A9A0-2B9DAE9F2E45}" type="slidenum">
              <a:rPr lang="zh-CN" altLang="en-US" smtClean="0"/>
              <a:t>31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GB" altLang="zh-CN" b="0" i="0" dirty="0">
                <a:solidFill>
                  <a:srgbClr val="C9D1D9"/>
                </a:solidFill>
                <a:effectLst/>
                <a:latin typeface="Noto Sans" panose="020B0502040504020204" pitchFamily="34" charset="0"/>
              </a:rPr>
              <a:t>The most innovative part of </a:t>
            </a:r>
            <a:r>
              <a:rPr lang="en-GB" altLang="zh-CN" b="0" i="0" dirty="0" err="1">
                <a:solidFill>
                  <a:srgbClr val="C9D1D9"/>
                </a:solidFill>
                <a:effectLst/>
                <a:latin typeface="Noto Sans" panose="020B0502040504020204" pitchFamily="34" charset="0"/>
              </a:rPr>
              <a:t>TiVA</a:t>
            </a:r>
            <a:r>
              <a:rPr lang="en-GB" altLang="zh-CN" b="0" i="0" dirty="0">
                <a:solidFill>
                  <a:srgbClr val="C9D1D9"/>
                </a:solidFill>
                <a:effectLst/>
                <a:latin typeface="Noto Sans" panose="020B0502040504020204" pitchFamily="34" charset="0"/>
              </a:rPr>
              <a:t> is the prediction of the audio layout before generating the final result. </a:t>
            </a:r>
          </a:p>
          <a:p>
            <a:pPr marL="171450" indent="-171450">
              <a:buFontTx/>
              <a:buChar char="-"/>
            </a:pPr>
            <a:r>
              <a:rPr lang="en-GB" altLang="zh-CN" b="0" i="0" dirty="0">
                <a:solidFill>
                  <a:srgbClr val="C9D1D9"/>
                </a:solidFill>
                <a:effectLst/>
                <a:latin typeface="Noto Sans" panose="020B0502040504020204" pitchFamily="34" charset="0"/>
              </a:rPr>
              <a:t>Besides our low-resolution Mel audio layout, the Onset, a 0/1 discrete signal, and the ODF curve, a continuous one-dimensional curve, can serve as forms of the audio layout. We find that this audio layout not only carries rhythm information but also retains semantic information, corresponding to the texture and brightness changes of the Mel spectrogram. Therefore, it provides more detailed guidance for the generator.</a:t>
            </a:r>
          </a:p>
          <a:p>
            <a:pPr marL="171450" indent="-171450">
              <a:buFontTx/>
              <a:buChar char="-"/>
            </a:pPr>
            <a:r>
              <a:rPr lang="en-GB" altLang="zh-CN" b="0" i="0" dirty="0">
                <a:solidFill>
                  <a:srgbClr val="C9D1D9"/>
                </a:solidFill>
                <a:effectLst/>
                <a:latin typeface="Noto Sans" panose="020B0502040504020204" pitchFamily="34" charset="0"/>
              </a:rPr>
              <a:t>In addition, what is the best resolution for using low-resolution Mel as the audio layout? </a:t>
            </a:r>
            <a:br>
              <a:rPr lang="en-GB" altLang="zh-CN" dirty="0"/>
            </a:br>
            <a:r>
              <a:rPr lang="en-GB" altLang="zh-CN" b="0" i="0" dirty="0">
                <a:solidFill>
                  <a:srgbClr val="C9D1D9"/>
                </a:solidFill>
                <a:effectLst/>
                <a:latin typeface="Noto Sans" panose="020B0502040504020204" pitchFamily="34" charset="0"/>
              </a:rPr>
              <a:t>If the resolution is too high, it will be difficult to learn directly from the video; if the resolution is too low, it will not be of much use to the generation.</a:t>
            </a:r>
          </a:p>
          <a:p>
            <a:pPr marL="171450" indent="-171450">
              <a:buFontTx/>
              <a:buChar char="-"/>
            </a:pPr>
            <a:r>
              <a:rPr lang="en-GB" altLang="zh-CN" b="0" i="0" dirty="0">
                <a:solidFill>
                  <a:srgbClr val="C9D1D9"/>
                </a:solidFill>
                <a:effectLst/>
                <a:latin typeface="Noto Sans" panose="020B0502040504020204" pitchFamily="34" charset="0"/>
              </a:rPr>
              <a:t>(dense) Strictly speaking, not only can the low-resolution Mel spectrogram serve as the audio layout, but we also have other options. The figure shows several forms of audio signals. Both the Onset, a 0/1 discrete signal, and the ODF curve, a continuous one-dimensional curve, can serve as forms of the audio layout. Therefore, we also tested the effect of using them as the audio layout. Indeed, the low-resolution Mel spectrogram we proposed is the best. We analyzed that this audio layout not only carries rhythm information but also retains semantic information, corresponding to the texture and brightness changes of the Mel spectrogram. Therefore, it provides more detailed guidance for the generator.</a:t>
            </a:r>
            <a:br>
              <a:rPr lang="en-GB" altLang="zh-CN" dirty="0"/>
            </a:br>
            <a:r>
              <a:rPr lang="en-GB" altLang="zh-CN" b="0" i="0" dirty="0">
                <a:solidFill>
                  <a:srgbClr val="C9D1D9"/>
                </a:solidFill>
                <a:effectLst/>
                <a:latin typeface="Noto Sans" panose="020B0502040504020204" pitchFamily="34" charset="0"/>
              </a:rPr>
              <a:t>In addition, what is the best resolution for using low-resolution Mel as the audio layout? We compared different resolutions, with the highest being the original resolution of 1020</a:t>
            </a:r>
            <a:r>
              <a:rPr lang="en-GB" altLang="zh-CN" b="0" i="1" dirty="0">
                <a:solidFill>
                  <a:srgbClr val="C9D1D9"/>
                </a:solidFill>
                <a:effectLst/>
                <a:latin typeface="Noto Sans" panose="020B0502040504020204" pitchFamily="34" charset="0"/>
              </a:rPr>
              <a:t>64, and the lowest being 51</a:t>
            </a:r>
            <a:r>
              <a:rPr lang="en-GB" altLang="zh-CN" b="0" i="0" dirty="0">
                <a:solidFill>
                  <a:srgbClr val="C9D1D9"/>
                </a:solidFill>
                <a:effectLst/>
                <a:latin typeface="Noto Sans" panose="020B0502040504020204" pitchFamily="34" charset="0"/>
              </a:rPr>
              <a:t>2. The best resolution is 102*5, which is basically compressed to 1/10 in both the time dimension and the frequency dimension. If the resolution is too high, it will be difficult to learn directly from the video; if the resolution is too low, it will not be of much use to the generation.</a:t>
            </a:r>
            <a:endParaRPr lang="zh-CN" altLang="en-US" dirty="0"/>
          </a:p>
        </p:txBody>
      </p:sp>
      <p:sp>
        <p:nvSpPr>
          <p:cNvPr id="4" name="灯片编号占位符 3"/>
          <p:cNvSpPr>
            <a:spLocks noGrp="1"/>
          </p:cNvSpPr>
          <p:nvPr>
            <p:ph type="sldNum" sz="quarter" idx="5"/>
          </p:nvPr>
        </p:nvSpPr>
        <p:spPr/>
        <p:txBody>
          <a:bodyPr/>
          <a:lstStyle/>
          <a:p>
            <a:fld id="{A9071880-DC47-483F-A9A0-2B9DAE9F2E45}" type="slidenum">
              <a:rPr lang="zh-CN" altLang="en-US" smtClean="0"/>
              <a:t>32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GB" altLang="zh-CN" b="0" i="0" dirty="0">
                <a:solidFill>
                  <a:srgbClr val="C9D1D9"/>
                </a:solidFill>
                <a:effectLst/>
                <a:latin typeface="Noto Sans" panose="020B0502040504020204" pitchFamily="34" charset="0"/>
              </a:rPr>
              <a:t>We also studied the structure of the predictor that predicts the audio layout. The right table shows the necessity of specific model design observed through experiments.</a:t>
            </a:r>
          </a:p>
          <a:p>
            <a:pPr marL="171450" indent="-171450">
              <a:buFontTx/>
              <a:buChar char="-"/>
            </a:pPr>
            <a:r>
              <a:rPr lang="en-GB" altLang="zh-CN" b="0" i="0" dirty="0">
                <a:solidFill>
                  <a:srgbClr val="C9D1D9"/>
                </a:solidFill>
                <a:effectLst/>
                <a:latin typeface="Noto Sans" panose="020B0502040504020204" pitchFamily="34" charset="0"/>
              </a:rPr>
              <a:t>It can be seen that using multi-layer CLIP CLS features can reduce the learning loss, using only self-attention or windowed self-attention is not as good as using them together; on the basis of high-level information CLS, adding low-level Patch features can reduce the learning loss. </a:t>
            </a:r>
          </a:p>
          <a:p>
            <a:pPr marL="171450" indent="-171450">
              <a:buFontTx/>
              <a:buChar char="-"/>
            </a:pPr>
            <a:r>
              <a:rPr lang="en-GB" altLang="zh-CN" b="0" i="0" dirty="0">
                <a:solidFill>
                  <a:srgbClr val="C9D1D9"/>
                </a:solidFill>
                <a:effectLst/>
                <a:latin typeface="Noto Sans" panose="020B0502040504020204" pitchFamily="34" charset="0"/>
              </a:rPr>
              <a:t>That is, there are no redundant modules in our design.</a:t>
            </a:r>
            <a:endParaRPr lang="zh-CN" altLang="en-US" dirty="0"/>
          </a:p>
        </p:txBody>
      </p:sp>
      <p:sp>
        <p:nvSpPr>
          <p:cNvPr id="4" name="灯片编号占位符 3"/>
          <p:cNvSpPr>
            <a:spLocks noGrp="1"/>
          </p:cNvSpPr>
          <p:nvPr>
            <p:ph type="sldNum" sz="quarter" idx="5"/>
          </p:nvPr>
        </p:nvSpPr>
        <p:spPr/>
        <p:txBody>
          <a:bodyPr/>
          <a:lstStyle/>
          <a:p>
            <a:fld id="{A9071880-DC47-483F-A9A0-2B9DAE9F2E45}" type="slidenum">
              <a:rPr lang="zh-CN" altLang="en-US" smtClean="0"/>
              <a:t>33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GB" altLang="zh-CN" b="0" i="0" dirty="0">
                <a:solidFill>
                  <a:srgbClr val="C9D1D9"/>
                </a:solidFill>
                <a:effectLst/>
                <a:latin typeface="Noto Sans" panose="020B0502040504020204" pitchFamily="34" charset="0"/>
              </a:rPr>
              <a:t>We also studied the structure of the predictor that predicts the audio layout. The right table shows the necessity of specific model design observed through experiments.</a:t>
            </a:r>
          </a:p>
          <a:p>
            <a:pPr marL="171450" indent="-171450">
              <a:buFontTx/>
              <a:buChar char="-"/>
            </a:pPr>
            <a:r>
              <a:rPr lang="en-GB" altLang="zh-CN" b="0" i="0" dirty="0">
                <a:solidFill>
                  <a:srgbClr val="C9D1D9"/>
                </a:solidFill>
                <a:effectLst/>
                <a:latin typeface="Noto Sans" panose="020B0502040504020204" pitchFamily="34" charset="0"/>
              </a:rPr>
              <a:t>It can be seen that using multi-layer CLIP CLS features can reduce the learning loss, using only self-attention or windowed self-attention is not as good as using them together; on the basis of high-level information CLS, adding low-level Patch features can reduce the learning loss. </a:t>
            </a:r>
          </a:p>
          <a:p>
            <a:pPr marL="171450" indent="-171450">
              <a:buFontTx/>
              <a:buChar char="-"/>
            </a:pPr>
            <a:r>
              <a:rPr lang="en-GB" altLang="zh-CN" b="0" i="0" dirty="0">
                <a:solidFill>
                  <a:srgbClr val="C9D1D9"/>
                </a:solidFill>
                <a:effectLst/>
                <a:latin typeface="Noto Sans" panose="020B0502040504020204" pitchFamily="34" charset="0"/>
              </a:rPr>
              <a:t>That is, there are no redundant modules in our design.</a:t>
            </a:r>
            <a:endParaRPr lang="zh-CN" altLang="en-US" dirty="0"/>
          </a:p>
        </p:txBody>
      </p:sp>
      <p:sp>
        <p:nvSpPr>
          <p:cNvPr id="4" name="灯片编号占位符 3"/>
          <p:cNvSpPr>
            <a:spLocks noGrp="1"/>
          </p:cNvSpPr>
          <p:nvPr>
            <p:ph type="sldNum" sz="quarter" idx="5"/>
          </p:nvPr>
        </p:nvSpPr>
        <p:spPr/>
        <p:txBody>
          <a:bodyPr/>
          <a:lstStyle/>
          <a:p>
            <a:fld id="{A9071880-DC47-483F-A9A0-2B9DAE9F2E45}" type="slidenum">
              <a:rPr lang="zh-CN" altLang="en-US" smtClean="0"/>
              <a:t>34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GB" altLang="zh-CN" b="0" i="0" dirty="0">
                <a:solidFill>
                  <a:srgbClr val="C9D1D9"/>
                </a:solidFill>
                <a:effectLst/>
                <a:latin typeface="Noto Sans" panose="020B0502040504020204" pitchFamily="34" charset="0"/>
              </a:rPr>
              <a:t>Finally, we provide more examples. </a:t>
            </a:r>
          </a:p>
          <a:p>
            <a:pPr marL="171450" indent="-171450">
              <a:buFontTx/>
              <a:buChar char="-"/>
            </a:pPr>
            <a:r>
              <a:rPr lang="en-GB" altLang="zh-CN" b="0" i="0" dirty="0">
                <a:solidFill>
                  <a:srgbClr val="C9D1D9"/>
                </a:solidFill>
                <a:effectLst/>
                <a:latin typeface="Noto Sans" panose="020B0502040504020204" pitchFamily="34" charset="0"/>
              </a:rPr>
              <a:t>The second example is a child giggling. This particular laughter, reflected in the Mel spectrogram, would observe dense vertical stripes. We found that although our predicted audio layout is relatively vague, the texture of the result generated by </a:t>
            </a:r>
            <a:r>
              <a:rPr lang="en-GB" altLang="zh-CN" b="0" i="0" dirty="0" err="1">
                <a:solidFill>
                  <a:srgbClr val="C9D1D9"/>
                </a:solidFill>
                <a:effectLst/>
                <a:latin typeface="Noto Sans" panose="020B0502040504020204" pitchFamily="34" charset="0"/>
              </a:rPr>
              <a:t>TiVA</a:t>
            </a:r>
            <a:r>
              <a:rPr lang="en-GB" altLang="zh-CN" b="0" i="0" dirty="0">
                <a:solidFill>
                  <a:srgbClr val="C9D1D9"/>
                </a:solidFill>
                <a:effectLst/>
                <a:latin typeface="Noto Sans" panose="020B0502040504020204" pitchFamily="34" charset="0"/>
              </a:rPr>
              <a:t> is very similar to that of the original audio.</a:t>
            </a:r>
          </a:p>
          <a:p>
            <a:pPr marL="171450" indent="-171450">
              <a:buFontTx/>
              <a:buChar char="-"/>
            </a:pPr>
            <a:r>
              <a:rPr lang="en-GB" altLang="zh-CN" b="0" i="0" dirty="0">
                <a:solidFill>
                  <a:srgbClr val="C9D1D9"/>
                </a:solidFill>
                <a:effectLst/>
                <a:latin typeface="Noto Sans" panose="020B0502040504020204" pitchFamily="34" charset="0"/>
              </a:rPr>
              <a:t>The third example is the process of a firework explosion. You can also observe a clear triangle on the Mel spectrogram. There are fewer and fewer high frequencies, and the low frequencies are relatively persistent. Both we and IM2WAV can generate such a pattern.</a:t>
            </a:r>
            <a:endParaRPr lang="zh-CN" altLang="en-US" dirty="0"/>
          </a:p>
        </p:txBody>
      </p:sp>
      <p:sp>
        <p:nvSpPr>
          <p:cNvPr id="4" name="灯片编号占位符 3"/>
          <p:cNvSpPr>
            <a:spLocks noGrp="1"/>
          </p:cNvSpPr>
          <p:nvPr>
            <p:ph type="sldNum" sz="quarter" idx="5"/>
          </p:nvPr>
        </p:nvSpPr>
        <p:spPr/>
        <p:txBody>
          <a:bodyPr/>
          <a:lstStyle/>
          <a:p>
            <a:fld id="{A9071880-DC47-483F-A9A0-2B9DAE9F2E45}" type="slidenum">
              <a:rPr lang="zh-CN" altLang="en-US" smtClean="0"/>
              <a:t>35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这里给大家播放一个为</a:t>
            </a:r>
            <a:r>
              <a:rPr lang="en-US" altLang="zh-CN" dirty="0"/>
              <a:t>Sora</a:t>
            </a:r>
            <a:r>
              <a:rPr lang="zh-CN" altLang="en-US" dirty="0"/>
              <a:t>公开的视频做配音的结果。大家可以看到随着大浪拍打向我们，声音很自然的在变化；最后一个想象的画面：人在滑板上飞了起来，配了一段类似直升机的声音，也有一定的合理性。</a:t>
            </a:r>
          </a:p>
        </p:txBody>
      </p:sp>
      <p:sp>
        <p:nvSpPr>
          <p:cNvPr id="4" name="灯片编号占位符 3"/>
          <p:cNvSpPr>
            <a:spLocks noGrp="1"/>
          </p:cNvSpPr>
          <p:nvPr>
            <p:ph type="sldNum" sz="quarter" idx="5"/>
          </p:nvPr>
        </p:nvSpPr>
        <p:spPr/>
        <p:txBody>
          <a:bodyPr/>
          <a:lstStyle/>
          <a:p>
            <a:fld id="{326BED9E-78BD-4C4E-B037-F792E5B37933}" type="slidenum">
              <a:rPr lang="en-US" smtClean="0"/>
              <a:t>36</a:t>
            </a:fld>
            <a:endParaRPr lang="en-US"/>
          </a:p>
        </p:txBody>
      </p:sp>
    </p:spTree>
    <p:extLst>
      <p:ext uri="{BB962C8B-B14F-4D97-AF65-F5344CB8AC3E}">
        <p14:creationId xmlns:p14="http://schemas.microsoft.com/office/powerpoint/2010/main" val="2219238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这里给大家播放一个为</a:t>
            </a:r>
            <a:r>
              <a:rPr lang="en-US" altLang="zh-CN" dirty="0"/>
              <a:t>Sora</a:t>
            </a:r>
            <a:r>
              <a:rPr lang="zh-CN" altLang="en-US" dirty="0"/>
              <a:t>公开的视频做配音的结果。大家可以看到随着大浪拍打向我们，声音很自然的在变化；最后一个想象的画面：人在滑板上飞了起来，配了一段类似直升机的声音，也有一定的合理性。</a:t>
            </a:r>
          </a:p>
        </p:txBody>
      </p:sp>
      <p:sp>
        <p:nvSpPr>
          <p:cNvPr id="4" name="灯片编号占位符 3"/>
          <p:cNvSpPr>
            <a:spLocks noGrp="1"/>
          </p:cNvSpPr>
          <p:nvPr>
            <p:ph type="sldNum" sz="quarter" idx="5"/>
          </p:nvPr>
        </p:nvSpPr>
        <p:spPr/>
        <p:txBody>
          <a:bodyPr/>
          <a:lstStyle/>
          <a:p>
            <a:fld id="{326BED9E-78BD-4C4E-B037-F792E5B37933}" type="slidenum">
              <a:rPr lang="en-US" smtClean="0"/>
              <a:t>37</a:t>
            </a:fld>
            <a:endParaRPr lang="en-US"/>
          </a:p>
        </p:txBody>
      </p:sp>
    </p:spTree>
    <p:extLst>
      <p:ext uri="{BB962C8B-B14F-4D97-AF65-F5344CB8AC3E}">
        <p14:creationId xmlns:p14="http://schemas.microsoft.com/office/powerpoint/2010/main" val="97395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这里给大家播放一个为</a:t>
            </a:r>
            <a:r>
              <a:rPr lang="en-US" altLang="zh-CN" dirty="0"/>
              <a:t>Sora</a:t>
            </a:r>
            <a:r>
              <a:rPr lang="zh-CN" altLang="en-US" dirty="0"/>
              <a:t>公开的视频做配音的结果。大家可以看到随着大浪拍打向我们，声音很自然的在变化；最后一个想象的画面：人在滑板上飞了起来，配了一段类似直升机的声音，也有一定的合理性。</a:t>
            </a:r>
          </a:p>
        </p:txBody>
      </p:sp>
      <p:sp>
        <p:nvSpPr>
          <p:cNvPr id="4" name="灯片编号占位符 3"/>
          <p:cNvSpPr>
            <a:spLocks noGrp="1"/>
          </p:cNvSpPr>
          <p:nvPr>
            <p:ph type="sldNum" sz="quarter" idx="5"/>
          </p:nvPr>
        </p:nvSpPr>
        <p:spPr/>
        <p:txBody>
          <a:bodyPr/>
          <a:lstStyle/>
          <a:p>
            <a:fld id="{326BED9E-78BD-4C4E-B037-F792E5B37933}" type="slidenum">
              <a:rPr lang="en-US" smtClean="0"/>
              <a:t>38</a:t>
            </a:fld>
            <a:endParaRPr lang="en-US"/>
          </a:p>
        </p:txBody>
      </p:sp>
    </p:spTree>
    <p:extLst>
      <p:ext uri="{BB962C8B-B14F-4D97-AF65-F5344CB8AC3E}">
        <p14:creationId xmlns:p14="http://schemas.microsoft.com/office/powerpoint/2010/main" val="4021913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我们也为朱军老师用</a:t>
            </a:r>
            <a:r>
              <a:rPr lang="en-US" altLang="zh-CN" dirty="0" err="1"/>
              <a:t>ViDU</a:t>
            </a:r>
            <a:r>
              <a:rPr lang="zh-CN" altLang="en-US" dirty="0"/>
              <a:t>生成的小兔子开赛车生成了一段音频。效果如下。</a:t>
            </a:r>
          </a:p>
        </p:txBody>
      </p:sp>
      <p:sp>
        <p:nvSpPr>
          <p:cNvPr id="4" name="灯片编号占位符 3"/>
          <p:cNvSpPr>
            <a:spLocks noGrp="1"/>
          </p:cNvSpPr>
          <p:nvPr>
            <p:ph type="sldNum" sz="quarter" idx="5"/>
          </p:nvPr>
        </p:nvSpPr>
        <p:spPr/>
        <p:txBody>
          <a:bodyPr/>
          <a:lstStyle/>
          <a:p>
            <a:fld id="{326BED9E-78BD-4C4E-B037-F792E5B37933}" type="slidenum">
              <a:rPr lang="en-US" smtClean="0"/>
              <a:t>39</a:t>
            </a:fld>
            <a:endParaRPr lang="en-US"/>
          </a:p>
        </p:txBody>
      </p:sp>
    </p:spTree>
    <p:extLst>
      <p:ext uri="{BB962C8B-B14F-4D97-AF65-F5344CB8AC3E}">
        <p14:creationId xmlns:p14="http://schemas.microsoft.com/office/powerpoint/2010/main" val="79930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完这个工作，我的研究生说为什么一定要先生成视频再配音呢？人类拍摄有声电影时最简单的方法是同期声。于是我们开始尝试以一张图片为输入，一次生成视频和音频。这里给大家展示几个例子。第一列，是用</a:t>
            </a:r>
          </a:p>
        </p:txBody>
      </p:sp>
      <p:sp>
        <p:nvSpPr>
          <p:cNvPr id="4" name="灯片编号占位符 3"/>
          <p:cNvSpPr>
            <a:spLocks noGrp="1"/>
          </p:cNvSpPr>
          <p:nvPr>
            <p:ph type="sldNum" sz="quarter" idx="5"/>
          </p:nvPr>
        </p:nvSpPr>
        <p:spPr/>
        <p:txBody>
          <a:bodyPr/>
          <a:lstStyle/>
          <a:p>
            <a:pPr marL="0" marR="0" lvl="0" indent="0" algn="r" defTabSz="685165" rtl="0" eaLnBrk="1" fontAlgn="auto" latinLnBrk="0" hangingPunct="1">
              <a:lnSpc>
                <a:spcPct val="100000"/>
              </a:lnSpc>
              <a:spcBef>
                <a:spcPts val="0"/>
              </a:spcBef>
              <a:spcAft>
                <a:spcPts val="0"/>
              </a:spcAft>
              <a:buClrTx/>
              <a:buSzTx/>
              <a:buFontTx/>
              <a:buNone/>
              <a:tabLst/>
              <a:defRPr/>
            </a:pPr>
            <a:fld id="{326BED9E-78BD-4C4E-B037-F792E5B3793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165"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3973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F4646E-571C-402A-AF97-992B0F78DFAB}" type="slidenum">
              <a:rPr lang="zh-CN" altLang="en-US" smtClean="0"/>
              <a:t>9</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最后，我在想生成视频生成有声的视频，除了也许可以提供一些影视制作的工具，还有什么意义让行业如此兴奋。我想是因为它突破了图灵测试，图灵测试看到的是造人，一个和人一样智能的</a:t>
            </a:r>
            <a:r>
              <a:rPr lang="en-US" altLang="zh-CN" dirty="0"/>
              <a:t>AI</a:t>
            </a:r>
            <a:r>
              <a:rPr lang="zh-CN" altLang="en-US" dirty="0"/>
              <a:t>；而视频测试，是在造世界，与包括人类的物理世界像不像？</a:t>
            </a:r>
            <a:endParaRPr lang="en-US" altLang="zh-CN" dirty="0"/>
          </a:p>
          <a:p>
            <a:endParaRPr lang="en-US" altLang="zh-CN" dirty="0"/>
          </a:p>
          <a:p>
            <a:r>
              <a:rPr lang="zh-CN" altLang="en-US" dirty="0"/>
              <a:t>有趣的是，大模型的发展似乎可以类比艺术创作的几种形式：</a:t>
            </a:r>
            <a:endParaRPr lang="en-US" altLang="zh-CN" dirty="0"/>
          </a:p>
          <a:p>
            <a:r>
              <a:rPr lang="zh-CN" altLang="en-US" dirty="0"/>
              <a:t>大语言模型写小说，类比与文学，质量显然与人类创作者有很大差距；</a:t>
            </a:r>
            <a:endParaRPr lang="en-US" altLang="zh-CN" dirty="0"/>
          </a:p>
          <a:p>
            <a:r>
              <a:rPr lang="zh-CN" altLang="en-US" dirty="0"/>
              <a:t>文生成图模型，类比与绘画，也是有形似神不似的感觉；</a:t>
            </a:r>
            <a:endParaRPr lang="en-US" altLang="zh-CN" dirty="0"/>
          </a:p>
          <a:p>
            <a:r>
              <a:rPr lang="zh-CN" altLang="en-US" dirty="0"/>
              <a:t>文生成视频，类比于电影测试，这个论坛讨论了很多；</a:t>
            </a:r>
            <a:endParaRPr lang="en-US" altLang="zh-CN" dirty="0"/>
          </a:p>
          <a:p>
            <a:r>
              <a:rPr lang="zh-CN" altLang="en-US" dirty="0"/>
              <a:t>下一步视频上的人是否可以真的与人交互起来，类比于游戏，已经看到一些工作，但还有巨大的空间。</a:t>
            </a:r>
            <a:endParaRPr lang="en-US" altLang="zh-CN" dirty="0"/>
          </a:p>
          <a:p>
            <a:endParaRPr lang="en-US" altLang="zh-CN" dirty="0"/>
          </a:p>
          <a:p>
            <a:r>
              <a:rPr lang="zh-CN" altLang="en-US" dirty="0"/>
              <a:t>但我相信，</a:t>
            </a:r>
            <a:r>
              <a:rPr lang="en-US" altLang="zh-CN" dirty="0"/>
              <a:t>AI</a:t>
            </a:r>
            <a:r>
              <a:rPr lang="zh-CN" altLang="en-US" dirty="0"/>
              <a:t>大陆有太多精彩的地方等着我们去探索，大家加油！</a:t>
            </a:r>
          </a:p>
        </p:txBody>
      </p:sp>
      <p:sp>
        <p:nvSpPr>
          <p:cNvPr id="4" name="灯片编号占位符 3"/>
          <p:cNvSpPr>
            <a:spLocks noGrp="1"/>
          </p:cNvSpPr>
          <p:nvPr>
            <p:ph type="sldNum" sz="quarter" idx="5"/>
          </p:nvPr>
        </p:nvSpPr>
        <p:spPr/>
        <p:txBody>
          <a:bodyPr/>
          <a:lstStyle/>
          <a:p>
            <a:pPr marL="0" marR="0" lvl="0" indent="0" algn="r" defTabSz="685165" rtl="0" eaLnBrk="1" fontAlgn="auto" latinLnBrk="0" hangingPunct="1">
              <a:lnSpc>
                <a:spcPct val="100000"/>
              </a:lnSpc>
              <a:spcBef>
                <a:spcPts val="0"/>
              </a:spcBef>
              <a:spcAft>
                <a:spcPts val="0"/>
              </a:spcAft>
              <a:buClrTx/>
              <a:buSzTx/>
              <a:buFontTx/>
              <a:buNone/>
              <a:tabLst/>
              <a:defRPr/>
            </a:pPr>
            <a:fld id="{65CA5D49-937D-4024-9A01-F8C9B6684C78}" type="slidenum">
              <a:rPr kumimoji="0" lang="zh-CN" altLang="en-US" sz="1200" b="0" i="0" u="none" strike="noStrike" kern="1200" cap="none" spc="0" normalizeH="0" baseline="0" noProof="0" smtClean="0">
                <a:ln>
                  <a:noFill/>
                </a:ln>
                <a:solidFill>
                  <a:prstClr val="black"/>
                </a:solidFill>
                <a:effectLst/>
                <a:uLnTx/>
                <a:uFillTx/>
                <a:latin typeface="Calibri"/>
                <a:ea typeface="DengXian" panose="02010600030101010101" pitchFamily="2" charset="-122"/>
                <a:cs typeface="+mn-cs"/>
              </a:rPr>
              <a:pPr marL="0" marR="0" lvl="0" indent="0" algn="r" defTabSz="685165"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DengXian" panose="02010600030101010101" pitchFamily="2" charset="-122"/>
              <a:cs typeface="+mn-cs"/>
            </a:endParaRPr>
          </a:p>
        </p:txBody>
      </p:sp>
    </p:spTree>
    <p:extLst>
      <p:ext uri="{BB962C8B-B14F-4D97-AF65-F5344CB8AC3E}">
        <p14:creationId xmlns:p14="http://schemas.microsoft.com/office/powerpoint/2010/main" val="1157410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幻灯片图像占位符 1"/>
          <p:cNvSpPr>
            <a:spLocks noGrp="1" noRot="1" noChangeAspect="1"/>
          </p:cNvSpPr>
          <p:nvPr>
            <p:ph type="sldImg"/>
          </p:nvPr>
        </p:nvSpPr>
        <p:spPr/>
      </p:sp>
      <p:sp>
        <p:nvSpPr>
          <p:cNvPr id="31" name="备注占位符 2"/>
          <p:cNvSpPr>
            <a:spLocks noGrp="1"/>
          </p:cNvSpPr>
          <p:nvPr>
            <p:ph type="body" idx="1"/>
          </p:nvPr>
        </p:nvSpPr>
        <p:spPr/>
        <p:txBody>
          <a:bodyPr/>
          <a:lstStyle/>
          <a:p>
            <a:endParaRPr lang="zh-CN" altLang="en-US" dirty="0"/>
          </a:p>
        </p:txBody>
      </p:sp>
      <p:sp>
        <p:nvSpPr>
          <p:cNvPr id="32" name="灯片编号占位符 3"/>
          <p:cNvSpPr>
            <a:spLocks noGrp="1"/>
          </p:cNvSpPr>
          <p:nvPr>
            <p:ph type="sldNum" sz="quarter" idx="5"/>
          </p:nvPr>
        </p:nvSpPr>
        <p:spPr/>
        <p:txBody>
          <a:bodyPr/>
          <a:lstStyle/>
          <a:p>
            <a:fld id="{49F7DE5A-C99F-4AFD-B1C4-F96E72A2F4CB}" type="slidenum">
              <a:rPr/>
              <a:t>22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5165" rtl="0" eaLnBrk="1" fontAlgn="auto" latinLnBrk="0" hangingPunct="1">
              <a:lnSpc>
                <a:spcPct val="100000"/>
              </a:lnSpc>
              <a:spcBef>
                <a:spcPts val="0"/>
              </a:spcBef>
              <a:spcAft>
                <a:spcPts val="0"/>
              </a:spcAft>
              <a:buClrTx/>
              <a:buSzTx/>
              <a:buFontTx/>
              <a:buNone/>
              <a:tabLst/>
              <a:defRPr/>
            </a:pPr>
            <a:fld id="{65CA5D49-937D-4024-9A01-F8C9B6684C78}" type="slidenum">
              <a:rPr kumimoji="0" lang="zh-CN" altLang="en-US" sz="1200" b="0" i="0" u="none" strike="noStrike" kern="1200" cap="none" spc="0" normalizeH="0" baseline="0" noProof="0" smtClean="0">
                <a:ln>
                  <a:noFill/>
                </a:ln>
                <a:solidFill>
                  <a:prstClr val="black"/>
                </a:solidFill>
                <a:effectLst/>
                <a:uLnTx/>
                <a:uFillTx/>
                <a:latin typeface="Calibri"/>
                <a:ea typeface="DengXian" panose="02010600030101010101" pitchFamily="2" charset="-122"/>
                <a:cs typeface="+mn-cs"/>
              </a:rPr>
              <a:pPr marL="0" marR="0" lvl="0" indent="0" algn="r" defTabSz="685165"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DengXian" panose="02010600030101010101" pitchFamily="2" charset="-122"/>
              <a:cs typeface="+mn-cs"/>
            </a:endParaRPr>
          </a:p>
        </p:txBody>
      </p:sp>
    </p:spTree>
    <p:extLst>
      <p:ext uri="{BB962C8B-B14F-4D97-AF65-F5344CB8AC3E}">
        <p14:creationId xmlns:p14="http://schemas.microsoft.com/office/powerpoint/2010/main" val="1483390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b="0" i="0" dirty="0">
                <a:solidFill>
                  <a:srgbClr val="C9D1D9"/>
                </a:solidFill>
                <a:effectLst/>
                <a:latin typeface="Times New Roman" panose="02020603050405020304" pitchFamily="18" charset="0"/>
                <a:cs typeface="Times New Roman" panose="02020603050405020304" pitchFamily="18" charset="0"/>
              </a:rPr>
              <a:t>Hello everyone, I am Wang </a:t>
            </a:r>
            <a:r>
              <a:rPr lang="en-GB" altLang="zh-CN" b="0" i="0" dirty="0" err="1">
                <a:solidFill>
                  <a:srgbClr val="C9D1D9"/>
                </a:solidFill>
                <a:effectLst/>
                <a:latin typeface="Times New Roman" panose="02020603050405020304" pitchFamily="18" charset="0"/>
                <a:cs typeface="Times New Roman" panose="02020603050405020304" pitchFamily="18" charset="0"/>
              </a:rPr>
              <a:t>Xihua</a:t>
            </a:r>
            <a:r>
              <a:rPr lang="en-GB" altLang="zh-CN" b="0" i="0" dirty="0">
                <a:solidFill>
                  <a:srgbClr val="C9D1D9"/>
                </a:solidFill>
                <a:effectLst/>
                <a:latin typeface="Times New Roman" panose="02020603050405020304" pitchFamily="18" charset="0"/>
                <a:cs typeface="Times New Roman" panose="02020603050405020304" pitchFamily="18" charset="0"/>
              </a:rPr>
              <a:t> from Renmin University of China. Today, I am delighted to share with you our work in the field of multimodal generation: </a:t>
            </a:r>
            <a:r>
              <a:rPr lang="en-GB" altLang="zh-CN" b="0" i="0" dirty="0" err="1">
                <a:solidFill>
                  <a:srgbClr val="C9D1D9"/>
                </a:solidFill>
                <a:effectLst/>
                <a:latin typeface="Times New Roman" panose="02020603050405020304" pitchFamily="18" charset="0"/>
                <a:cs typeface="Times New Roman" panose="02020603050405020304" pitchFamily="18" charset="0"/>
              </a:rPr>
              <a:t>TiVA</a:t>
            </a:r>
            <a:r>
              <a:rPr lang="en-GB" altLang="zh-CN" b="0" i="0" dirty="0">
                <a:solidFill>
                  <a:srgbClr val="C9D1D9"/>
                </a:solidFill>
                <a:effectLst/>
                <a:latin typeface="Times New Roman" panose="02020603050405020304" pitchFamily="18" charset="0"/>
                <a:cs typeface="Times New Roman" panose="02020603050405020304" pitchFamily="18" charset="0"/>
              </a:rPr>
              <a:t>: time-aligned video-to-audio generation. As the title suggests, our focus is on foley silent videos and primarily addressing the issue of time synchronization.</a:t>
            </a: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9071880-DC47-483F-A9A0-2B9DAE9F2E45}" type="slidenum">
              <a:rPr lang="zh-CN" altLang="en-US" smtClean="0"/>
              <a:t>26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GB" altLang="zh-CN" b="0" i="0" dirty="0">
                <a:solidFill>
                  <a:srgbClr val="C9D1D9"/>
                </a:solidFill>
                <a:effectLst/>
                <a:latin typeface="Noto Sans" panose="020B0502040504020204" pitchFamily="34" charset="0"/>
              </a:rPr>
              <a:t>Let's begin with some background on video-to-audio (V2A) generation. The main goal of V2A is to input a silent video clip and have the model output sound that matches it. </a:t>
            </a:r>
          </a:p>
          <a:p>
            <a:pPr marL="171450" indent="-171450">
              <a:buFontTx/>
              <a:buChar char="-"/>
            </a:pPr>
            <a:r>
              <a:rPr lang="en-GB" altLang="zh-CN" b="0" i="0" dirty="0">
                <a:solidFill>
                  <a:srgbClr val="C9D1D9"/>
                </a:solidFill>
                <a:effectLst/>
                <a:latin typeface="Noto Sans" panose="020B0502040504020204" pitchFamily="34" charset="0"/>
              </a:rPr>
              <a:t>The community has made some progress in V2A, but there are still some challenges. Let's look at this example: On the left is an input video clip of an eagle in a zoo, which is silent at first and then it screams three times. To generate a realistic sound, it's not only necessary for the sound to semantically correspond to this eagle, but also to be synchronized with the mouth movement. This is not easy. </a:t>
            </a:r>
          </a:p>
          <a:p>
            <a:pPr marL="171450" indent="-171450">
              <a:buFontTx/>
              <a:buChar char="-"/>
            </a:pPr>
            <a:r>
              <a:rPr lang="en-GB" altLang="zh-CN" b="0" i="0" dirty="0">
                <a:solidFill>
                  <a:srgbClr val="C9D1D9"/>
                </a:solidFill>
                <a:effectLst/>
                <a:latin typeface="Noto Sans" panose="020B0502040504020204" pitchFamily="34" charset="0"/>
              </a:rPr>
              <a:t>As you can see from the result of the best baseline method, it can generate some bird calls that match the video semantics, but it does not synchronize with the eagle's mouth movement. Previous related work mainly focused on semantic alignment, for instance, generating a cat's meow when inputting cat videos, a dog's bark when there’s a dog, and a bird's chirp when a bird is there. However, they didn't solve the problem of time synchronization well. </a:t>
            </a:r>
          </a:p>
          <a:p>
            <a:pPr marL="171450" indent="-171450">
              <a:buFontTx/>
              <a:buChar char="-"/>
            </a:pPr>
            <a:r>
              <a:rPr lang="en-GB" altLang="zh-CN" b="0" i="0" dirty="0">
                <a:solidFill>
                  <a:srgbClr val="C9D1D9"/>
                </a:solidFill>
                <a:effectLst/>
                <a:latin typeface="Noto Sans" panose="020B0502040504020204" pitchFamily="34" charset="0"/>
              </a:rPr>
              <a:t>Our work focuses on addressing this issue. On the right is the effect of our work, </a:t>
            </a:r>
            <a:r>
              <a:rPr lang="en-GB" altLang="zh-CN" b="0" i="0" dirty="0" err="1">
                <a:solidFill>
                  <a:srgbClr val="C9D1D9"/>
                </a:solidFill>
                <a:effectLst/>
                <a:latin typeface="Noto Sans" panose="020B0502040504020204" pitchFamily="34" charset="0"/>
              </a:rPr>
              <a:t>TiVA</a:t>
            </a:r>
            <a:r>
              <a:rPr lang="en-GB" altLang="zh-CN" b="0" i="0" dirty="0">
                <a:solidFill>
                  <a:srgbClr val="C9D1D9"/>
                </a:solidFill>
                <a:effectLst/>
                <a:latin typeface="Noto Sans" panose="020B0502040504020204" pitchFamily="34" charset="0"/>
              </a:rPr>
              <a:t>. As you can see, our model remains quiet at the beginning, and when the eagle's mouth is opening it generates sound synchronized with the video. However, even though it is roughly synchronized, the generated sound still has a slight delay, indicating that generating synchronized audio based solely on video is indeed a difficult problem.</a:t>
            </a:r>
            <a:endParaRPr lang="zh-CN" altLang="en-US" dirty="0"/>
          </a:p>
        </p:txBody>
      </p:sp>
      <p:sp>
        <p:nvSpPr>
          <p:cNvPr id="4" name="灯片编号占位符 3"/>
          <p:cNvSpPr>
            <a:spLocks noGrp="1"/>
          </p:cNvSpPr>
          <p:nvPr>
            <p:ph type="sldNum" sz="quarter" idx="5"/>
          </p:nvPr>
        </p:nvSpPr>
        <p:spPr/>
        <p:txBody>
          <a:bodyPr/>
          <a:lstStyle/>
          <a:p>
            <a:fld id="{A9071880-DC47-483F-A9A0-2B9DAE9F2E45}" type="slidenum">
              <a:rPr lang="zh-CN" altLang="en-US" smtClean="0"/>
              <a:t>27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buFontTx/>
              <a:buChar char="-"/>
            </a:pPr>
            <a:r>
              <a:rPr lang="en-GB" altLang="zh-CN" b="0" i="0" dirty="0">
                <a:solidFill>
                  <a:srgbClr val="C9D1D9"/>
                </a:solidFill>
                <a:effectLst/>
                <a:latin typeface="Noto Sans" panose="020B0502040504020204" pitchFamily="34" charset="0"/>
              </a:rPr>
              <a:t>Next, let's look at our solution to the problem of time synchronization.</a:t>
            </a:r>
          </a:p>
          <a:p>
            <a:pPr marL="171450" indent="-171450" algn="l">
              <a:buFontTx/>
              <a:buChar char="-"/>
            </a:pPr>
            <a:r>
              <a:rPr lang="en-GB" altLang="zh-CN" b="0" i="0" dirty="0">
                <a:solidFill>
                  <a:srgbClr val="C9D1D9"/>
                </a:solidFill>
                <a:effectLst/>
                <a:latin typeface="Noto Sans" panose="020B0502040504020204" pitchFamily="34" charset="0"/>
              </a:rPr>
              <a:t>After various explorations, we finally found a method to generate audio from coarse to fine. To give an example, in this video, the cat opens its mouth three times. The first two times, it makes a ”</a:t>
            </a:r>
            <a:r>
              <a:rPr lang="en-GB" altLang="zh-CN" b="0" i="0" dirty="0" err="1">
                <a:solidFill>
                  <a:srgbClr val="C9D1D9"/>
                </a:solidFill>
                <a:effectLst/>
                <a:latin typeface="Noto Sans" panose="020B0502040504020204" pitchFamily="34" charset="0"/>
              </a:rPr>
              <a:t>ao</a:t>
            </a:r>
            <a:r>
              <a:rPr lang="en-GB" altLang="zh-CN" b="0" i="0" dirty="0">
                <a:solidFill>
                  <a:srgbClr val="C9D1D9"/>
                </a:solidFill>
                <a:effectLst/>
                <a:latin typeface="Noto Sans" panose="020B0502040504020204" pitchFamily="34" charset="0"/>
              </a:rPr>
              <a:t>" sound when it is frightened, and its mouth opens wide; the last time, it calms down and makes a "meow" sound, with its mouth smaller.</a:t>
            </a:r>
          </a:p>
          <a:p>
            <a:pPr marL="171450" indent="-171450" algn="l">
              <a:buFontTx/>
              <a:buChar char="-"/>
            </a:pPr>
            <a:r>
              <a:rPr lang="en-GB" altLang="zh-CN" b="0" i="0" dirty="0">
                <a:solidFill>
                  <a:srgbClr val="C9D1D9"/>
                </a:solidFill>
                <a:effectLst/>
                <a:latin typeface="Noto Sans" panose="020B0502040504020204" pitchFamily="34" charset="0"/>
              </a:rPr>
              <a:t>Some differences can be seen from the waveform in the second row. Normally, when we generate sound, we choose to directly generate the Mel spectrogram of the sound, and then a pre-trained vocoder is used to generate the final sound. The Mel spectrogram can serve as the target for V2A, as shown in the third row. </a:t>
            </a:r>
          </a:p>
          <a:p>
            <a:pPr marL="171450" indent="-171450" algn="l">
              <a:buFontTx/>
              <a:buChar char="-"/>
            </a:pPr>
            <a:r>
              <a:rPr lang="en-GB" altLang="zh-CN" b="0" i="0" dirty="0">
                <a:solidFill>
                  <a:srgbClr val="C9D1D9"/>
                </a:solidFill>
                <a:effectLst/>
                <a:latin typeface="Noto Sans" panose="020B0502040504020204" pitchFamily="34" charset="0"/>
              </a:rPr>
              <a:t>As we saw in the previous example, we found that it's hard for a model to learn a mapping to the Mel spectrogram directly from the video, or to learn the conditional distribution of the accurate Mel spectrogram based on the video's conditions. It often loses time synchronization.</a:t>
            </a:r>
          </a:p>
          <a:p>
            <a:br>
              <a:rPr lang="en-GB" altLang="zh-CN" dirty="0"/>
            </a:br>
            <a:endParaRPr lang="zh-CN" altLang="en-US" dirty="0"/>
          </a:p>
        </p:txBody>
      </p:sp>
      <p:sp>
        <p:nvSpPr>
          <p:cNvPr id="4" name="灯片编号占位符 3"/>
          <p:cNvSpPr>
            <a:spLocks noGrp="1"/>
          </p:cNvSpPr>
          <p:nvPr>
            <p:ph type="sldNum" sz="quarter" idx="5"/>
          </p:nvPr>
        </p:nvSpPr>
        <p:spPr/>
        <p:txBody>
          <a:bodyPr/>
          <a:lstStyle/>
          <a:p>
            <a:fld id="{A9071880-DC47-483F-A9A0-2B9DAE9F2E45}" type="slidenum">
              <a:rPr lang="zh-CN" altLang="en-US" smtClean="0"/>
              <a:t>28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defRPr/>
            </a:pPr>
            <a:r>
              <a:rPr lang="en-GB" altLang="zh-CN" b="0" i="0" dirty="0">
                <a:solidFill>
                  <a:srgbClr val="C9D1D9"/>
                </a:solidFill>
                <a:effectLst/>
                <a:latin typeface="Noto Sans" panose="020B0502040504020204" pitchFamily="34" charset="0"/>
              </a:rPr>
              <a:t>Our core insight for this problem is: if it's hard to do it in one step, let's do it in multiple steps! If it's hard for the model to learn video-to-audio directly, then we find an appropriate intermediate state, first to this intermediate state and then to audio. We found that the low-resolution Mel spectrogram can serve as this intermediate state. </a:t>
            </a:r>
          </a:p>
          <a:p>
            <a:pPr marL="171450" marR="0" lvl="0" indent="-171450" algn="l" defTabSz="914400" rtl="0" eaLnBrk="1" fontAlgn="auto" latinLnBrk="0" hangingPunct="1">
              <a:lnSpc>
                <a:spcPct val="100000"/>
              </a:lnSpc>
              <a:spcBef>
                <a:spcPts val="0"/>
              </a:spcBef>
              <a:spcAft>
                <a:spcPts val="0"/>
              </a:spcAft>
              <a:buClrTx/>
              <a:buSzTx/>
              <a:buFontTx/>
              <a:buChar char="-"/>
              <a:defRPr/>
            </a:pPr>
            <a:r>
              <a:rPr lang="en-GB" altLang="zh-CN" b="0" i="0" dirty="0">
                <a:solidFill>
                  <a:srgbClr val="C9D1D9"/>
                </a:solidFill>
                <a:effectLst/>
                <a:latin typeface="Noto Sans" panose="020B0502040504020204" pitchFamily="34" charset="0"/>
              </a:rPr>
              <a:t>Although its resolution is reduced, it fully retains the information of time synchronization, such as when these three calls should start and end. It even retains rough texture information, which can correspond to semantics.</a:t>
            </a:r>
          </a:p>
          <a:p>
            <a:pPr marL="171450" marR="0" lvl="0" indent="-171450" algn="l" defTabSz="914400" rtl="0" eaLnBrk="1" fontAlgn="auto" latinLnBrk="0" hangingPunct="1">
              <a:lnSpc>
                <a:spcPct val="100000"/>
              </a:lnSpc>
              <a:spcBef>
                <a:spcPts val="0"/>
              </a:spcBef>
              <a:spcAft>
                <a:spcPts val="0"/>
              </a:spcAft>
              <a:buClrTx/>
              <a:buSzTx/>
              <a:buFontTx/>
              <a:buChar char="-"/>
              <a:defRPr/>
            </a:pPr>
            <a:r>
              <a:rPr lang="en-GB" altLang="zh-CN" b="0" i="0" dirty="0">
                <a:solidFill>
                  <a:srgbClr val="C9D1D9"/>
                </a:solidFill>
                <a:effectLst/>
                <a:latin typeface="Noto Sans" panose="020B0502040504020204" pitchFamily="34" charset="0"/>
              </a:rPr>
              <a:t>We call this low-resolution Mel spectrogram "Audio Layout".</a:t>
            </a:r>
          </a:p>
          <a:p>
            <a:pPr marL="171450" marR="0" lvl="0" indent="-171450" algn="l" defTabSz="914400" rtl="0" eaLnBrk="1" fontAlgn="auto" latinLnBrk="0" hangingPunct="1">
              <a:lnSpc>
                <a:spcPct val="100000"/>
              </a:lnSpc>
              <a:spcBef>
                <a:spcPts val="0"/>
              </a:spcBef>
              <a:spcAft>
                <a:spcPts val="0"/>
              </a:spcAft>
              <a:buClrTx/>
              <a:buSzTx/>
              <a:buFontTx/>
              <a:buChar char="-"/>
              <a:defRPr/>
            </a:pPr>
            <a:r>
              <a:rPr lang="en-GB" altLang="zh-CN" b="0" i="0" dirty="0">
                <a:solidFill>
                  <a:srgbClr val="C9D1D9"/>
                </a:solidFill>
                <a:effectLst/>
                <a:latin typeface="Noto Sans" panose="020B0502040504020204" pitchFamily="34" charset="0"/>
              </a:rPr>
              <a:t>Finally, we start with the video, first generate the audio layout, and then generate the final audio. As you can see, taking this path can indeed achieve better synchronization effects, compared to our baseline method.</a:t>
            </a:r>
          </a:p>
          <a:p>
            <a:endParaRPr lang="zh-CN" altLang="en-US" dirty="0"/>
          </a:p>
        </p:txBody>
      </p:sp>
      <p:sp>
        <p:nvSpPr>
          <p:cNvPr id="4" name="灯片编号占位符 3"/>
          <p:cNvSpPr>
            <a:spLocks noGrp="1"/>
          </p:cNvSpPr>
          <p:nvPr>
            <p:ph type="sldNum" sz="quarter" idx="5"/>
          </p:nvPr>
        </p:nvSpPr>
        <p:spPr/>
        <p:txBody>
          <a:bodyPr/>
          <a:lstStyle/>
          <a:p>
            <a:fld id="{A9071880-DC47-483F-A9A0-2B9DAE9F2E45}" type="slidenum">
              <a:rPr lang="zh-CN" altLang="en-US" smtClean="0"/>
              <a:t>29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GB" altLang="zh-CN" b="0" i="0" dirty="0">
                <a:solidFill>
                  <a:srgbClr val="C9D1D9"/>
                </a:solidFill>
                <a:effectLst/>
                <a:latin typeface="Noto Sans" panose="020B0502040504020204" pitchFamily="34" charset="0"/>
              </a:rPr>
              <a:t>Next, we show the architecture of our method in detail. </a:t>
            </a:r>
          </a:p>
          <a:p>
            <a:pPr marL="171450" indent="-171450">
              <a:buFontTx/>
              <a:buChar char="-"/>
            </a:pPr>
            <a:r>
              <a:rPr lang="en-GB" altLang="zh-CN" b="0" i="0" dirty="0">
                <a:solidFill>
                  <a:srgbClr val="C9D1D9"/>
                </a:solidFill>
                <a:effectLst/>
                <a:latin typeface="Noto Sans" panose="020B0502040504020204" pitchFamily="34" charset="0"/>
              </a:rPr>
              <a:t>First, let's look at the left side, which is our overall architecture. Our framework has three sub-modules, Semantic Encoder S + Audio Layout Predictor T + Conditional Generator G. First, a video is inputted. The Semantic Encoder and Audio Layout Predictor extract/predict the semantic features of the video and the audio layout, respectively. </a:t>
            </a:r>
          </a:p>
          <a:p>
            <a:pPr marL="171450" indent="-171450">
              <a:buFontTx/>
              <a:buChar char="-"/>
            </a:pPr>
            <a:r>
              <a:rPr lang="en-GB" altLang="zh-CN" b="0" i="0" dirty="0">
                <a:solidFill>
                  <a:srgbClr val="C9D1D9"/>
                </a:solidFill>
                <a:effectLst/>
                <a:latin typeface="Noto Sans" panose="020B0502040504020204" pitchFamily="34" charset="0"/>
              </a:rPr>
              <a:t>Then, the Conditional Generator generates time-synchronized and semantically matched audio based on the control signals of the semantic features and audio layout. </a:t>
            </a:r>
          </a:p>
          <a:p>
            <a:pPr marL="171450" indent="-171450">
              <a:buFontTx/>
              <a:buChar char="-"/>
            </a:pPr>
            <a:r>
              <a:rPr lang="en-GB" altLang="zh-CN" b="0" i="0" dirty="0">
                <a:solidFill>
                  <a:srgbClr val="C9D1D9"/>
                </a:solidFill>
                <a:effectLst/>
                <a:latin typeface="Noto Sans" panose="020B0502040504020204" pitchFamily="34" charset="0"/>
              </a:rPr>
              <a:t>On the right is the detailed architecture of our Semantic Encoder S and Audio Layout Predictor T. We use CLIP to extract hierarchical video features for two parts' use. First, these are projected into the audio semantic space by a linear layer, which is our Semantic Encoder. Then, these features are fed into an encoder-decoder structure layout predictor to generate the audio layout.</a:t>
            </a:r>
            <a:endParaRPr lang="zh-CN" altLang="en-US" dirty="0"/>
          </a:p>
        </p:txBody>
      </p:sp>
      <p:sp>
        <p:nvSpPr>
          <p:cNvPr id="4" name="灯片编号占位符 3"/>
          <p:cNvSpPr>
            <a:spLocks noGrp="1"/>
          </p:cNvSpPr>
          <p:nvPr>
            <p:ph type="sldNum" sz="quarter" idx="5"/>
          </p:nvPr>
        </p:nvSpPr>
        <p:spPr/>
        <p:txBody>
          <a:bodyPr/>
          <a:lstStyle/>
          <a:p>
            <a:fld id="{A9071880-DC47-483F-A9A0-2B9DAE9F2E45}" type="slidenum">
              <a:rPr lang="zh-CN" altLang="en-US" smtClean="0"/>
              <a:t>30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8D3CC-466A-49BB-9DA1-8FFB17A4700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A5656E8-F89D-4C5C-8D67-14AB3BBB5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07C7B2-9290-46E7-91A6-5F044C1F0F9F}"/>
              </a:ext>
            </a:extLst>
          </p:cNvPr>
          <p:cNvSpPr>
            <a:spLocks noGrp="1"/>
          </p:cNvSpPr>
          <p:nvPr>
            <p:ph type="dt" sz="half" idx="10"/>
          </p:nvPr>
        </p:nvSpPr>
        <p:spPr/>
        <p:txBody>
          <a:bodyPr/>
          <a:lstStyle/>
          <a:p>
            <a:fld id="{629507FF-81BE-475E-AC3B-58BC20F6868D}" type="datetimeFigureOut">
              <a:rPr lang="zh-CN" altLang="en-US" smtClean="0"/>
              <a:t>2024/12/26</a:t>
            </a:fld>
            <a:endParaRPr lang="zh-CN" altLang="en-US"/>
          </a:p>
        </p:txBody>
      </p:sp>
      <p:sp>
        <p:nvSpPr>
          <p:cNvPr id="5" name="页脚占位符 4">
            <a:extLst>
              <a:ext uri="{FF2B5EF4-FFF2-40B4-BE49-F238E27FC236}">
                <a16:creationId xmlns:a16="http://schemas.microsoft.com/office/drawing/2014/main" id="{3D3D4A56-7853-45DB-8D96-7E6B354933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A8B2BC-0A2B-4E9F-BAAC-B14EDA8E1AC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69732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D3F0E-9878-4766-8289-7B73B80E27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7C4B236-18FD-43A1-BE55-737B7501F0C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8374D5-043A-44AA-B055-94C32C978E8E}"/>
              </a:ext>
            </a:extLst>
          </p:cNvPr>
          <p:cNvSpPr>
            <a:spLocks noGrp="1"/>
          </p:cNvSpPr>
          <p:nvPr>
            <p:ph type="dt" sz="half" idx="10"/>
          </p:nvPr>
        </p:nvSpPr>
        <p:spPr/>
        <p:txBody>
          <a:bodyPr/>
          <a:lstStyle/>
          <a:p>
            <a:fld id="{629507FF-81BE-475E-AC3B-58BC20F6868D}" type="datetimeFigureOut">
              <a:rPr lang="zh-CN" altLang="en-US" smtClean="0"/>
              <a:t>2024/12/26</a:t>
            </a:fld>
            <a:endParaRPr lang="zh-CN" altLang="en-US"/>
          </a:p>
        </p:txBody>
      </p:sp>
      <p:sp>
        <p:nvSpPr>
          <p:cNvPr id="5" name="页脚占位符 4">
            <a:extLst>
              <a:ext uri="{FF2B5EF4-FFF2-40B4-BE49-F238E27FC236}">
                <a16:creationId xmlns:a16="http://schemas.microsoft.com/office/drawing/2014/main" id="{884516A9-4BD2-4D66-BE96-722EE70A0E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9976FC-ADEC-40EB-88BF-7F95F2B4410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267579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5EFA70-5C71-4EF0-9BEF-9653C02B00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C1983E3-672D-4D16-9DE5-462D40B372D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4BA015-A5E6-412C-962D-6C3592C35DB0}"/>
              </a:ext>
            </a:extLst>
          </p:cNvPr>
          <p:cNvSpPr>
            <a:spLocks noGrp="1"/>
          </p:cNvSpPr>
          <p:nvPr>
            <p:ph type="dt" sz="half" idx="10"/>
          </p:nvPr>
        </p:nvSpPr>
        <p:spPr/>
        <p:txBody>
          <a:bodyPr/>
          <a:lstStyle/>
          <a:p>
            <a:fld id="{629507FF-81BE-475E-AC3B-58BC20F6868D}" type="datetimeFigureOut">
              <a:rPr lang="zh-CN" altLang="en-US" smtClean="0"/>
              <a:t>2024/12/26</a:t>
            </a:fld>
            <a:endParaRPr lang="zh-CN" altLang="en-US"/>
          </a:p>
        </p:txBody>
      </p:sp>
      <p:sp>
        <p:nvSpPr>
          <p:cNvPr id="5" name="页脚占位符 4">
            <a:extLst>
              <a:ext uri="{FF2B5EF4-FFF2-40B4-BE49-F238E27FC236}">
                <a16:creationId xmlns:a16="http://schemas.microsoft.com/office/drawing/2014/main" id="{42377F22-564A-43E0-985C-1260A74CAF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88B6C0-BF66-4681-B3DC-83D392660F7B}"/>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4067315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lIns="91420" tIns="45710" rIns="91420" bIns="45710"/>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lIns="91420" tIns="45710" rIns="91420" bIns="45710"/>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85" y="565199"/>
            <a:ext cx="5399920" cy="5728121"/>
          </a:xfrm>
        </p:spPr>
        <p:txBody>
          <a:bodyPr vert="horz" lIns="101570" tIns="0" rIns="82530" bIns="0" rtlCol="0">
            <a:noAutofit/>
          </a:bodyPr>
          <a:lstStyle>
            <a:lvl1pPr marL="122936" marR="0" lvl="0"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1pPr>
            <a:lvl2pPr marL="368252" marR="0" lvl="1" indent="-122936" algn="l" defTabSz="779827" rtl="0" eaLnBrk="1" fontAlgn="auto" latinLnBrk="0" hangingPunct="1">
              <a:lnSpc>
                <a:spcPct val="130000"/>
              </a:lnSpc>
              <a:spcBef>
                <a:spcPct val="0"/>
              </a:spcBef>
              <a:spcAft>
                <a:spcPts val="853"/>
              </a:spcAft>
              <a:buFont typeface="Arial" panose="020B0604020202020204" pitchFamily="34" charset="0"/>
              <a:buChar char="•"/>
              <a:tabLst>
                <a:tab pos="1372828" algn="l"/>
              </a:tabLst>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2pPr>
            <a:lvl3pPr marL="614111" marR="0" lvl="2"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3pPr>
            <a:lvl4pPr marL="859439" marR="0" lvl="3"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4pPr>
            <a:lvl5pPr marL="1105296" marR="0" lvl="4"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7631" y="565199"/>
            <a:ext cx="5399920" cy="5728121"/>
          </a:xfrm>
        </p:spPr>
        <p:txBody>
          <a:bodyPr vert="horz" lIns="101570" tIns="0" rIns="82530" bIns="0" rtlCol="0">
            <a:noAutofit/>
          </a:bodyPr>
          <a:lstStyle>
            <a:lvl1pPr marL="122936" marR="0" lvl="0"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1pPr>
            <a:lvl2pPr marL="368252" marR="0" lvl="1" indent="-122936" algn="l" defTabSz="779827" rtl="0" eaLnBrk="1" fontAlgn="auto" latinLnBrk="0" hangingPunct="1">
              <a:lnSpc>
                <a:spcPct val="130000"/>
              </a:lnSpc>
              <a:spcBef>
                <a:spcPct val="0"/>
              </a:spcBef>
              <a:spcAft>
                <a:spcPts val="853"/>
              </a:spcAft>
              <a:buFont typeface="Arial" panose="020B0604020202020204" pitchFamily="34" charset="0"/>
              <a:buChar char="•"/>
              <a:tabLst>
                <a:tab pos="1372828" algn="l"/>
              </a:tabLst>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2pPr>
            <a:lvl3pPr marL="614111" marR="0" lvl="2"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3pPr>
            <a:lvl4pPr marL="859439" marR="0" lvl="3"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4pPr>
            <a:lvl5pPr marL="1105296" marR="0" lvl="4"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extLst>
      <p:ext uri="{BB962C8B-B14F-4D97-AF65-F5344CB8AC3E}">
        <p14:creationId xmlns:p14="http://schemas.microsoft.com/office/powerpoint/2010/main" val="342307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1" y="300277"/>
            <a:ext cx="9203100" cy="348223"/>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7"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sp>
        <p:nvSpPr>
          <p:cNvPr id="15" name="矩形 14"/>
          <p:cNvSpPr/>
          <p:nvPr userDrawn="1"/>
        </p:nvSpPr>
        <p:spPr>
          <a:xfrm>
            <a:off x="-12700" y="260011"/>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1"/>
          </a:p>
        </p:txBody>
      </p:sp>
    </p:spTree>
    <p:extLst>
      <p:ext uri="{BB962C8B-B14F-4D97-AF65-F5344CB8AC3E}">
        <p14:creationId xmlns:p14="http://schemas.microsoft.com/office/powerpoint/2010/main" val="584277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封面背景">
    <p:spTree>
      <p:nvGrpSpPr>
        <p:cNvPr id="1" name=""/>
        <p:cNvGrpSpPr/>
        <p:nvPr/>
      </p:nvGrpSpPr>
      <p:grpSpPr>
        <a:xfrm>
          <a:off x="0" y="0"/>
          <a:ext cx="0" cy="0"/>
          <a:chOff x="0" y="0"/>
          <a:chExt cx="0" cy="0"/>
        </a:xfrm>
      </p:grpSpPr>
      <p:pic>
        <p:nvPicPr>
          <p:cNvPr id="2" name="图片 1" descr="组 9"/>
          <p:cNvPicPr>
            <a:picLocks noChangeAspect="1"/>
          </p:cNvPicPr>
          <p:nvPr userDrawn="1"/>
        </p:nvPicPr>
        <p:blipFill>
          <a:blip r:embed="rId2"/>
          <a:stretch>
            <a:fillRect/>
          </a:stretch>
        </p:blipFill>
        <p:spPr>
          <a:xfrm>
            <a:off x="0" y="0"/>
            <a:ext cx="12192000" cy="6883400"/>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667699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背景">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973656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080419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底页">
    <p:spTree>
      <p:nvGrpSpPr>
        <p:cNvPr id="1" name=""/>
        <p:cNvGrpSpPr/>
        <p:nvPr/>
      </p:nvGrpSpPr>
      <p:grpSpPr>
        <a:xfrm>
          <a:off x="0" y="0"/>
          <a:ext cx="0" cy="0"/>
          <a:chOff x="0" y="0"/>
          <a:chExt cx="0" cy="0"/>
        </a:xfrm>
      </p:grpSpPr>
      <p:pic>
        <p:nvPicPr>
          <p:cNvPr id="2" name="图片 1" descr="02 拷贝"/>
          <p:cNvPicPr>
            <a:picLocks noChangeAspect="1"/>
          </p:cNvPicPr>
          <p:nvPr userDrawn="1"/>
        </p:nvPicPr>
        <p:blipFill>
          <a:blip r:embed="rId2"/>
          <a:stretch>
            <a:fillRect/>
          </a:stretch>
        </p:blipFill>
        <p:spPr>
          <a:xfrm>
            <a:off x="0" y="1"/>
            <a:ext cx="12192000" cy="6884247"/>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523657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人物介绍页02">
    <p:spTree>
      <p:nvGrpSpPr>
        <p:cNvPr id="1" name=""/>
        <p:cNvGrpSpPr/>
        <p:nvPr/>
      </p:nvGrpSpPr>
      <p:grpSpPr>
        <a:xfrm>
          <a:off x="0" y="0"/>
          <a:ext cx="0" cy="0"/>
          <a:chOff x="0" y="0"/>
          <a:chExt cx="0" cy="0"/>
        </a:xfrm>
      </p:grpSpPr>
      <p:pic>
        <p:nvPicPr>
          <p:cNvPr id="3" name="图片 2" descr="02"/>
          <p:cNvPicPr>
            <a:picLocks noChangeAspect="1"/>
          </p:cNvPicPr>
          <p:nvPr userDrawn="1"/>
        </p:nvPicPr>
        <p:blipFill>
          <a:blip r:embed="rId2"/>
          <a:stretch>
            <a:fillRect/>
          </a:stretch>
        </p:blipFill>
        <p:spPr>
          <a:xfrm>
            <a:off x="1" y="1"/>
            <a:ext cx="12191153" cy="6857153"/>
          </a:xfrm>
          <a:prstGeom prst="rect">
            <a:avLst/>
          </a:prstGeom>
        </p:spPr>
      </p:pic>
      <p:sp>
        <p:nvSpPr>
          <p:cNvPr id="8" name="文本框 7"/>
          <p:cNvSpPr txBox="1"/>
          <p:nvPr userDrawn="1"/>
        </p:nvSpPr>
        <p:spPr>
          <a:xfrm>
            <a:off x="5305213" y="2004907"/>
            <a:ext cx="6096000" cy="1200329"/>
          </a:xfrm>
          <a:prstGeom prst="rect">
            <a:avLst/>
          </a:prstGeom>
          <a:noFill/>
        </p:spPr>
        <p:txBody>
          <a:bodyPr wrap="square" rtlCol="0" anchor="t">
            <a:spAutoFit/>
          </a:bodyPr>
          <a:lstStyle/>
          <a:p>
            <a:pPr>
              <a:lnSpc>
                <a:spcPct val="100000"/>
              </a:lnSpc>
            </a:pPr>
            <a:r>
              <a:rPr lang="en-GB" altLang="zh-CN" sz="7200" b="1">
                <a:latin typeface="PingFang SC Semibold" panose="020B0400000000000000" charset="-122"/>
                <a:ea typeface="PingFang SC Semibold" panose="020B0400000000000000" charset="-122"/>
                <a:sym typeface="+mn-ea"/>
              </a:rPr>
              <a:t>文继荣</a:t>
            </a:r>
          </a:p>
        </p:txBody>
      </p:sp>
      <p:sp>
        <p:nvSpPr>
          <p:cNvPr id="9" name="文本框 8"/>
          <p:cNvSpPr txBox="1"/>
          <p:nvPr userDrawn="1"/>
        </p:nvSpPr>
        <p:spPr>
          <a:xfrm>
            <a:off x="5322147" y="3475567"/>
            <a:ext cx="5384800" cy="1019125"/>
          </a:xfrm>
          <a:prstGeom prst="rect">
            <a:avLst/>
          </a:prstGeom>
          <a:noFill/>
        </p:spPr>
        <p:txBody>
          <a:bodyPr wrap="square" rtlCol="0">
            <a:spAutoFit/>
          </a:bodyPr>
          <a:lstStyle/>
          <a:p>
            <a:pPr algn="l">
              <a:lnSpc>
                <a:spcPct val="150000"/>
              </a:lnSpc>
            </a:pPr>
            <a:r>
              <a:rPr lang="zh-CN" altLang="en-US" sz="2133">
                <a:latin typeface="PingFang SC Regular" panose="020B0400000000000000" charset="-122"/>
                <a:ea typeface="PingFang SC Regular" panose="020B0400000000000000" charset="-122"/>
              </a:rPr>
              <a:t>中国人民大学高瓴人工智能学院执行院长</a:t>
            </a:r>
          </a:p>
          <a:p>
            <a:pPr algn="l">
              <a:lnSpc>
                <a:spcPct val="150000"/>
              </a:lnSpc>
            </a:pPr>
            <a:r>
              <a:rPr lang="zh-CN" altLang="en-US" sz="2133">
                <a:latin typeface="PingFang SC Regular" panose="020B0400000000000000" charset="-122"/>
                <a:ea typeface="PingFang SC Regular" panose="020B0400000000000000" charset="-122"/>
              </a:rPr>
              <a:t>北京智源人工智能研究院首席科学家</a:t>
            </a:r>
          </a:p>
        </p:txBody>
      </p:sp>
      <p:sp>
        <p:nvSpPr>
          <p:cNvPr id="10" name="椭圆 9"/>
          <p:cNvSpPr/>
          <p:nvPr userDrawn="1"/>
        </p:nvSpPr>
        <p:spPr>
          <a:xfrm>
            <a:off x="4975013" y="3301153"/>
            <a:ext cx="192000" cy="192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userDrawn="1"/>
        </p:nvSpPr>
        <p:spPr>
          <a:xfrm>
            <a:off x="10800927" y="33290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userDrawn="1"/>
        </p:nvSpPr>
        <p:spPr>
          <a:xfrm>
            <a:off x="5167208" y="3388360"/>
            <a:ext cx="5663353"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0" name="图片 19" descr="椭圆 1"/>
          <p:cNvPicPr>
            <a:picLocks noChangeAspect="1"/>
          </p:cNvPicPr>
          <p:nvPr userDrawn="1"/>
        </p:nvPicPr>
        <p:blipFill>
          <a:blip r:embed="rId3"/>
          <a:stretch>
            <a:fillRect/>
          </a:stretch>
        </p:blipFill>
        <p:spPr>
          <a:xfrm>
            <a:off x="1331807" y="1520613"/>
            <a:ext cx="3738277" cy="3744000"/>
          </a:xfrm>
          <a:prstGeom prst="rect">
            <a:avLst/>
          </a:prstGeom>
        </p:spPr>
      </p:pic>
      <p:pic>
        <p:nvPicPr>
          <p:cNvPr id="6" name="图片 5" descr="图层 17"/>
          <p:cNvPicPr>
            <a:picLocks noChangeAspect="1"/>
          </p:cNvPicPr>
          <p:nvPr userDrawn="1"/>
        </p:nvPicPr>
        <p:blipFill>
          <a:blip r:embed="rId4"/>
          <a:stretch>
            <a:fillRect/>
          </a:stretch>
        </p:blipFill>
        <p:spPr>
          <a:xfrm>
            <a:off x="1560407" y="1752600"/>
            <a:ext cx="3279987" cy="3279987"/>
          </a:xfrm>
          <a:prstGeom prst="rect">
            <a:avLst/>
          </a:prstGeom>
        </p:spPr>
      </p:pic>
      <p:pic>
        <p:nvPicPr>
          <p:cNvPr id="4" name="图片 3" descr="中英文全称-白色"/>
          <p:cNvPicPr>
            <a:picLocks noChangeAspect="1"/>
          </p:cNvPicPr>
          <p:nvPr userDrawn="1"/>
        </p:nvPicPr>
        <p:blipFill>
          <a:blip r:embed="rId5"/>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556543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455145" y="968703"/>
            <a:ext cx="9715500"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4"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6" name="图片 5"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832295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04C8D-A177-4472-A90A-9CBF17C704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3228A-A180-4A8A-93E6-FC680D0342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3A1EB8-5842-4676-8F58-E29E5808764D}"/>
              </a:ext>
            </a:extLst>
          </p:cNvPr>
          <p:cNvSpPr>
            <a:spLocks noGrp="1"/>
          </p:cNvSpPr>
          <p:nvPr>
            <p:ph type="dt" sz="half" idx="10"/>
          </p:nvPr>
        </p:nvSpPr>
        <p:spPr/>
        <p:txBody>
          <a:bodyPr/>
          <a:lstStyle/>
          <a:p>
            <a:fld id="{629507FF-81BE-475E-AC3B-58BC20F6868D}" type="datetimeFigureOut">
              <a:rPr lang="zh-CN" altLang="en-US" smtClean="0"/>
              <a:t>2024/12/26</a:t>
            </a:fld>
            <a:endParaRPr lang="zh-CN" altLang="en-US"/>
          </a:p>
        </p:txBody>
      </p:sp>
      <p:sp>
        <p:nvSpPr>
          <p:cNvPr id="5" name="页脚占位符 4">
            <a:extLst>
              <a:ext uri="{FF2B5EF4-FFF2-40B4-BE49-F238E27FC236}">
                <a16:creationId xmlns:a16="http://schemas.microsoft.com/office/drawing/2014/main" id="{F0957A99-EB5B-4369-B713-26A3A63EAD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862AC9-DE9B-40C0-BDFD-B9B9183058F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8189719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标题j+副标题">
    <p:spTree>
      <p:nvGrpSpPr>
        <p:cNvPr id="1" name=""/>
        <p:cNvGrpSpPr/>
        <p:nvPr/>
      </p:nvGrpSpPr>
      <p:grpSpPr>
        <a:xfrm>
          <a:off x="0" y="0"/>
          <a:ext cx="0" cy="0"/>
          <a:chOff x="0" y="0"/>
          <a:chExt cx="0" cy="0"/>
        </a:xfrm>
      </p:grpSpPr>
      <p:pic>
        <p:nvPicPr>
          <p:cNvPr id="7" name="图片 6"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extBox 3"/>
          <p:cNvSpPr txBox="1"/>
          <p:nvPr userDrawn="1"/>
        </p:nvSpPr>
        <p:spPr>
          <a:xfrm>
            <a:off x="1455144" y="1772519"/>
            <a:ext cx="5352725" cy="379656"/>
          </a:xfrm>
          <a:prstGeom prst="rect">
            <a:avLst/>
          </a:prstGeom>
          <a:noFill/>
        </p:spPr>
        <p:txBody>
          <a:bodyPr wrap="square" lIns="0" rIns="0" rtlCol="0">
            <a:spAutoFit/>
          </a:bodyPr>
          <a:lstStyle/>
          <a:p>
            <a:r>
              <a:rPr lang="zh-CN" altLang="en-US" sz="1867" dirty="0">
                <a:latin typeface="Source Han Sans CN" panose="020B0200000000000000" pitchFamily="34" charset="-128"/>
                <a:ea typeface="Source Han Sans CN" panose="020B0200000000000000" pitchFamily="34" charset="-128"/>
              </a:rPr>
              <a:t>副标题</a:t>
            </a:r>
            <a:endParaRPr kumimoji="1" lang="zh-CN" altLang="en-US" sz="1867" dirty="0">
              <a:latin typeface="Source Han Sans CN" panose="020B0200000000000000" pitchFamily="34" charset="-128"/>
              <a:ea typeface="Source Han Sans CN" panose="020B0200000000000000" pitchFamily="34" charset="-128"/>
            </a:endParaRPr>
          </a:p>
        </p:txBody>
      </p:sp>
      <p:sp>
        <p:nvSpPr>
          <p:cNvPr id="5" name="Title 1"/>
          <p:cNvSpPr>
            <a:spLocks noGrp="1"/>
          </p:cNvSpPr>
          <p:nvPr>
            <p:ph type="title" hasCustomPrompt="1"/>
          </p:nvPr>
        </p:nvSpPr>
        <p:spPr>
          <a:xfrm>
            <a:off x="1455421" y="968587"/>
            <a:ext cx="9715500" cy="75184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21"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11" name="图片 10"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4278108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文">
    <p:spTree>
      <p:nvGrpSpPr>
        <p:cNvPr id="1" name=""/>
        <p:cNvGrpSpPr/>
        <p:nvPr/>
      </p:nvGrpSpPr>
      <p:grpSpPr>
        <a:xfrm>
          <a:off x="0" y="0"/>
          <a:ext cx="0" cy="0"/>
          <a:chOff x="0" y="0"/>
          <a:chExt cx="0" cy="0"/>
        </a:xfrm>
      </p:grpSpPr>
      <p:pic>
        <p:nvPicPr>
          <p:cNvPr id="16" name="图片 15"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394460" y="1212427"/>
            <a:ext cx="10715413"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首个公开的中文超大规模多模态预训练</a:t>
            </a:r>
          </a:p>
        </p:txBody>
      </p:sp>
      <p:sp>
        <p:nvSpPr>
          <p:cNvPr id="352" name="矩形 21"/>
          <p:cNvSpPr/>
          <p:nvPr userDrawn="1"/>
        </p:nvSpPr>
        <p:spPr>
          <a:xfrm>
            <a:off x="3871806" y="2163234"/>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361" name="图片 9" descr="图片 9"/>
          <p:cNvPicPr>
            <a:picLocks noChangeAspect="1"/>
          </p:cNvPicPr>
          <p:nvPr userDrawn="1"/>
        </p:nvPicPr>
        <p:blipFill>
          <a:blip r:embed="rId3"/>
          <a:srcRect r="45618" b="42783"/>
          <a:stretch>
            <a:fillRect/>
          </a:stretch>
        </p:blipFill>
        <p:spPr>
          <a:xfrm>
            <a:off x="1475741" y="2163234"/>
            <a:ext cx="2164927" cy="1515533"/>
          </a:xfrm>
          <a:prstGeom prst="rect">
            <a:avLst/>
          </a:prstGeom>
          <a:ln w="12700">
            <a:miter lim="400000"/>
            <a:headEnd/>
            <a:tailEnd/>
          </a:ln>
        </p:spPr>
      </p:pic>
      <p:sp>
        <p:nvSpPr>
          <p:cNvPr id="22" name="TextBox 21"/>
          <p:cNvSpPr txBox="1"/>
          <p:nvPr userDrawn="1"/>
        </p:nvSpPr>
        <p:spPr>
          <a:xfrm>
            <a:off x="4278959" y="228502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4" name="矩形 21"/>
          <p:cNvSpPr/>
          <p:nvPr userDrawn="1"/>
        </p:nvSpPr>
        <p:spPr>
          <a:xfrm>
            <a:off x="3851487" y="4089400"/>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6" name="图片 9" descr="图片 9"/>
          <p:cNvPicPr>
            <a:picLocks noChangeAspect="1"/>
          </p:cNvPicPr>
          <p:nvPr userDrawn="1"/>
        </p:nvPicPr>
        <p:blipFill>
          <a:blip r:embed="rId3"/>
          <a:srcRect r="45618" b="42783"/>
          <a:stretch>
            <a:fillRect/>
          </a:stretch>
        </p:blipFill>
        <p:spPr>
          <a:xfrm>
            <a:off x="1455421" y="4089400"/>
            <a:ext cx="2164927" cy="1515533"/>
          </a:xfrm>
          <a:prstGeom prst="rect">
            <a:avLst/>
          </a:prstGeom>
          <a:ln w="12700">
            <a:miter lim="400000"/>
            <a:headEnd/>
            <a:tailEnd/>
          </a:ln>
        </p:spPr>
      </p:pic>
      <p:sp>
        <p:nvSpPr>
          <p:cNvPr id="12" name="Oval 4"/>
          <p:cNvSpPr/>
          <p:nvPr userDrawn="1"/>
        </p:nvSpPr>
        <p:spPr>
          <a:xfrm>
            <a:off x="1215584" y="121230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5" name="TextBox 21"/>
          <p:cNvSpPr txBox="1"/>
          <p:nvPr userDrawn="1"/>
        </p:nvSpPr>
        <p:spPr>
          <a:xfrm>
            <a:off x="4278959" y="417986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17" name="图片 16" descr="中英文全称-白色"/>
          <p:cNvPicPr>
            <a:picLocks noChangeAspect="1"/>
          </p:cNvPicPr>
          <p:nvPr userDrawn="1"/>
        </p:nvPicPr>
        <p:blipFill>
          <a:blip r:embed="rId4"/>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981101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sp>
        <p:nvSpPr>
          <p:cNvPr id="22" name="TextBox 21"/>
          <p:cNvSpPr txBox="1"/>
          <p:nvPr userDrawn="1"/>
        </p:nvSpPr>
        <p:spPr>
          <a:xfrm>
            <a:off x="14791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17" name="TextBox 21"/>
          <p:cNvSpPr txBox="1"/>
          <p:nvPr userDrawn="1"/>
        </p:nvSpPr>
        <p:spPr>
          <a:xfrm>
            <a:off x="46160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20" name="TextBox 21"/>
          <p:cNvSpPr txBox="1"/>
          <p:nvPr userDrawn="1"/>
        </p:nvSpPr>
        <p:spPr>
          <a:xfrm>
            <a:off x="7784253"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23" name="图片 22" descr="VCG211279701682"/>
          <p:cNvPicPr>
            <a:picLocks noChangeAspect="1"/>
          </p:cNvPicPr>
          <p:nvPr userDrawn="1"/>
        </p:nvPicPr>
        <p:blipFill>
          <a:blip r:embed="rId3"/>
          <a:stretch>
            <a:fillRect/>
          </a:stretch>
        </p:blipFill>
        <p:spPr>
          <a:xfrm>
            <a:off x="1487594" y="2418504"/>
            <a:ext cx="2974340" cy="1859280"/>
          </a:xfrm>
          <a:prstGeom prst="rect">
            <a:avLst/>
          </a:prstGeom>
        </p:spPr>
      </p:pic>
      <p:pic>
        <p:nvPicPr>
          <p:cNvPr id="25" name="图片 24" descr="VCG211279701704"/>
          <p:cNvPicPr>
            <a:picLocks noChangeAspect="1"/>
          </p:cNvPicPr>
          <p:nvPr userDrawn="1"/>
        </p:nvPicPr>
        <p:blipFill>
          <a:blip r:embed="rId4"/>
          <a:stretch>
            <a:fillRect/>
          </a:stretch>
        </p:blipFill>
        <p:spPr>
          <a:xfrm>
            <a:off x="7776633" y="2417233"/>
            <a:ext cx="2980267" cy="1862667"/>
          </a:xfrm>
          <a:prstGeom prst="rect">
            <a:avLst/>
          </a:prstGeom>
        </p:spPr>
      </p:pic>
      <p:pic>
        <p:nvPicPr>
          <p:cNvPr id="26" name="图片 25" descr="VCG211287007534"/>
          <p:cNvPicPr>
            <a:picLocks noChangeAspect="1"/>
          </p:cNvPicPr>
          <p:nvPr userDrawn="1"/>
        </p:nvPicPr>
        <p:blipFill>
          <a:blip r:embed="rId5"/>
          <a:stretch>
            <a:fillRect/>
          </a:stretch>
        </p:blipFill>
        <p:spPr>
          <a:xfrm>
            <a:off x="4632114" y="2418927"/>
            <a:ext cx="2974340" cy="1859280"/>
          </a:xfrm>
          <a:prstGeom prst="rect">
            <a:avLst/>
          </a:prstGeom>
        </p:spPr>
      </p:pic>
      <p:pic>
        <p:nvPicPr>
          <p:cNvPr id="4" name="图片 3" descr="中英文全称-白色"/>
          <p:cNvPicPr>
            <a:picLocks noChangeAspect="1"/>
          </p:cNvPicPr>
          <p:nvPr userDrawn="1"/>
        </p:nvPicPr>
        <p:blipFill>
          <a:blip r:embed="rId6"/>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077254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文字03">
    <p:spTree>
      <p:nvGrpSpPr>
        <p:cNvPr id="1" name=""/>
        <p:cNvGrpSpPr/>
        <p:nvPr/>
      </p:nvGrpSpPr>
      <p:grpSpPr>
        <a:xfrm>
          <a:off x="0" y="0"/>
          <a:ext cx="0" cy="0"/>
          <a:chOff x="0" y="0"/>
          <a:chExt cx="0" cy="0"/>
        </a:xfrm>
      </p:grpSpPr>
      <p:pic>
        <p:nvPicPr>
          <p:cNvPr id="15" name="图片 14" descr="组 12"/>
          <p:cNvPicPr>
            <a:picLocks noChangeAspect="1"/>
          </p:cNvPicPr>
          <p:nvPr userDrawn="1"/>
        </p:nvPicPr>
        <p:blipFill>
          <a:blip r:embed="rId2"/>
          <a:stretch>
            <a:fillRect/>
          </a:stretch>
        </p:blipFill>
        <p:spPr>
          <a:xfrm>
            <a:off x="1" y="1"/>
            <a:ext cx="12191153" cy="6882553"/>
          </a:xfrm>
          <a:prstGeom prst="rect">
            <a:avLst/>
          </a:prstGeom>
        </p:spPr>
      </p:pic>
      <p:sp>
        <p:nvSpPr>
          <p:cNvPr id="4" name="TextBox 21"/>
          <p:cNvSpPr txBox="1"/>
          <p:nvPr userDrawn="1"/>
        </p:nvSpPr>
        <p:spPr>
          <a:xfrm>
            <a:off x="5814812" y="2167334"/>
            <a:ext cx="5131405" cy="2606163"/>
          </a:xfrm>
          <a:prstGeom prst="rect">
            <a:avLst/>
          </a:prstGeom>
          <a:noFill/>
        </p:spPr>
        <p:txBody>
          <a:bodyPr wrap="square" lIns="0" rtlCol="0">
            <a:spAutoFit/>
          </a:bodyPr>
          <a:lstStyle/>
          <a:p>
            <a:pPr lvl="0"/>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更快的计算</a:t>
            </a:r>
          </a:p>
          <a:p>
            <a:pPr lvl="0">
              <a:spcBef>
                <a:spcPts val="2133"/>
              </a:spcBef>
              <a:spcAft>
                <a:spcPts val="2133"/>
              </a:spcAft>
            </a:pPr>
            <a:r>
              <a:rPr lang="zh-CN" altLang="en-US" sz="1867" dirty="0">
                <a:latin typeface="PingFang SC Regular" panose="020B0400000000000000" charset="-122"/>
                <a:ea typeface="PingFang SC Regular" panose="020B0400000000000000" charset="-122"/>
                <a:cs typeface="PingFang SC Regular" panose="020B0400000000000000" charset="-122"/>
              </a:rPr>
              <a:t>欢迎在 </a:t>
            </a:r>
            <a:r>
              <a:rPr lang="en-US" altLang="zh-CN" sz="1867" dirty="0" err="1">
                <a:latin typeface="PingFang SC Regular" panose="020B0400000000000000" charset="-122"/>
                <a:ea typeface="PingFang SC Regular" panose="020B0400000000000000" charset="-122"/>
                <a:cs typeface="PingFang SC Regular" panose="020B0400000000000000" charset="-122"/>
              </a:rPr>
              <a:t>github</a:t>
            </a:r>
            <a:r>
              <a:rPr lang="en-US" altLang="zh-CN" sz="1867" dirty="0">
                <a:latin typeface="PingFang SC Regular" panose="020B0400000000000000" charset="-122"/>
                <a:ea typeface="PingFang SC Regular" panose="020B0400000000000000" charset="-122"/>
                <a:cs typeface="PingFang SC Regular" panose="020B0400000000000000" charset="-122"/>
              </a:rPr>
              <a:t> issue </a:t>
            </a:r>
            <a:r>
              <a:rPr lang="zh-CN" altLang="en-US" sz="1867" dirty="0">
                <a:latin typeface="PingFang SC Regular" panose="020B0400000000000000" charset="-122"/>
                <a:ea typeface="PingFang SC Regular" panose="020B0400000000000000" charset="-122"/>
                <a:cs typeface="PingFang SC Regular" panose="020B0400000000000000" charset="-122"/>
              </a:rPr>
              <a:t>页面提出您的想法和需求</a:t>
            </a:r>
          </a:p>
        </p:txBody>
      </p:sp>
      <p:sp>
        <p:nvSpPr>
          <p:cNvPr id="28" name="文本框 27"/>
          <p:cNvSpPr txBox="1"/>
          <p:nvPr userDrawn="1"/>
        </p:nvSpPr>
        <p:spPr>
          <a:xfrm>
            <a:off x="2096868" y="2332385"/>
            <a:ext cx="2339102" cy="1323439"/>
          </a:xfrm>
          <a:prstGeom prst="rect">
            <a:avLst/>
          </a:prstGeom>
          <a:noFill/>
        </p:spPr>
        <p:txBody>
          <a:bodyPr wrap="none" rtlCol="0">
            <a:spAutoFit/>
          </a:bodyPr>
          <a:lstStyle/>
          <a:p>
            <a:r>
              <a:rPr lang="en-GB" altLang="zh-CN" sz="8000" spc="400" dirty="0" err="1">
                <a:latin typeface="Source Han Sans CN Medium" panose="020B0200000000000000" pitchFamily="34" charset="-128"/>
                <a:ea typeface="Source Han Sans CN Medium" panose="020B0200000000000000" pitchFamily="34" charset="-128"/>
              </a:rPr>
              <a:t>未来</a:t>
            </a:r>
            <a:endParaRPr kumimoji="1" lang="zh-CN" altLang="en-US" sz="8000" spc="400" dirty="0">
              <a:latin typeface="Source Han Sans CN Medium" panose="020B0200000000000000" pitchFamily="34" charset="-128"/>
              <a:ea typeface="Source Han Sans CN Medium" panose="020B0200000000000000" pitchFamily="34" charset="-128"/>
            </a:endParaRPr>
          </a:p>
        </p:txBody>
      </p:sp>
      <p:sp>
        <p:nvSpPr>
          <p:cNvPr id="29" name="文本框 28"/>
          <p:cNvSpPr txBox="1"/>
          <p:nvPr userDrawn="1"/>
        </p:nvSpPr>
        <p:spPr>
          <a:xfrm>
            <a:off x="1983468" y="3620727"/>
            <a:ext cx="2529801" cy="1208344"/>
          </a:xfrm>
          <a:prstGeom prst="rect">
            <a:avLst/>
          </a:prstGeom>
          <a:noFill/>
        </p:spPr>
        <p:txBody>
          <a:bodyPr wrap="square" rtlCol="0">
            <a:spAutoFit/>
          </a:bodyPr>
          <a:lstStyle/>
          <a:p>
            <a:pPr lvl="0" algn="ctr">
              <a:lnSpc>
                <a:spcPct val="120000"/>
              </a:lnSpc>
              <a:spcBef>
                <a:spcPts val="0"/>
              </a:spcBef>
              <a:spcAft>
                <a:spcPts val="0"/>
              </a:spcAft>
            </a:pPr>
            <a:r>
              <a:rPr lang="en-US" altLang="zh-CN" sz="2133" dirty="0" err="1">
                <a:latin typeface="PingFang SC Regular" panose="020B0400000000000000" charset="-122"/>
                <a:ea typeface="PingFang SC Regular" panose="020B0400000000000000" charset="-122"/>
                <a:cs typeface="PingFang SC Regular" panose="020B0400000000000000" charset="-122"/>
              </a:rPr>
              <a:t>FastMoE</a:t>
            </a:r>
            <a:r>
              <a:rPr lang="en-US" altLang="zh-CN" sz="2133" dirty="0">
                <a:latin typeface="PingFang SC Regular" panose="020B0400000000000000" charset="-122"/>
                <a:ea typeface="PingFang SC Regular" panose="020B0400000000000000" charset="-122"/>
                <a:cs typeface="PingFang SC Regular" panose="020B0400000000000000" charset="-122"/>
              </a:rPr>
              <a:t> v0.2.0</a:t>
            </a:r>
          </a:p>
          <a:p>
            <a:pPr lvl="0" algn="ctr">
              <a:lnSpc>
                <a:spcPct val="120000"/>
              </a:lnSpc>
              <a:spcBef>
                <a:spcPts val="0"/>
              </a:spcBef>
              <a:spcAft>
                <a:spcPts val="0"/>
              </a:spcAft>
              <a:buClr>
                <a:schemeClr val="dk2"/>
              </a:buClr>
              <a:buSzPts val="1100"/>
            </a:pPr>
            <a:r>
              <a:rPr lang="zh-CN" altLang="en-US" sz="2133" dirty="0">
                <a:latin typeface="PingFang SC Regular" panose="020B0400000000000000" charset="-122"/>
                <a:ea typeface="PingFang SC Regular" panose="020B0400000000000000" charset="-122"/>
                <a:cs typeface="PingFang SC Regular" panose="020B0400000000000000" charset="-122"/>
              </a:rPr>
              <a:t> 计划中的新功能</a:t>
            </a:r>
          </a:p>
          <a:p>
            <a:endParaRPr kumimoji="1" lang="zh-CN" altLang="en-US" sz="2133" dirty="0">
              <a:latin typeface="PingFang SC Regular" panose="020B0400000000000000" charset="-122"/>
              <a:ea typeface="PingFang SC Regular" panose="020B0400000000000000" charset="-122"/>
              <a:cs typeface="PingFang SC Regular" panose="020B0400000000000000" charset="-122"/>
            </a:endParaRPr>
          </a:p>
        </p:txBody>
      </p:sp>
      <p:sp>
        <p:nvSpPr>
          <p:cNvPr id="12" name="Oval 4"/>
          <p:cNvSpPr/>
          <p:nvPr userDrawn="1"/>
        </p:nvSpPr>
        <p:spPr>
          <a:xfrm>
            <a:off x="2096964" y="233244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 name="椭圆 4"/>
          <p:cNvSpPr/>
          <p:nvPr userDrawn="1"/>
        </p:nvSpPr>
        <p:spPr>
          <a:xfrm>
            <a:off x="5411893" y="230378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userDrawn="1"/>
        </p:nvSpPr>
        <p:spPr>
          <a:xfrm>
            <a:off x="5411893" y="284818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userDrawn="1"/>
        </p:nvSpPr>
        <p:spPr>
          <a:xfrm>
            <a:off x="5411893" y="337904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userDrawn="1"/>
        </p:nvSpPr>
        <p:spPr>
          <a:xfrm>
            <a:off x="5411893" y="3941233"/>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userDrawn="1"/>
        </p:nvSpPr>
        <p:spPr>
          <a:xfrm>
            <a:off x="5411893" y="450342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4658702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ogo">
    <p:bg>
      <p:bgPr>
        <a:solidFill>
          <a:schemeClr val="bg1"/>
        </a:solidFill>
        <a:effectLst/>
      </p:bgPr>
    </p:bg>
    <p:spTree>
      <p:nvGrpSpPr>
        <p:cNvPr id="1" name=""/>
        <p:cNvGrpSpPr/>
        <p:nvPr/>
      </p:nvGrpSpPr>
      <p:grpSpPr>
        <a:xfrm>
          <a:off x="0" y="0"/>
          <a:ext cx="0" cy="0"/>
          <a:chOff x="0" y="0"/>
          <a:chExt cx="0" cy="0"/>
        </a:xfrm>
      </p:grpSpPr>
      <p:pic>
        <p:nvPicPr>
          <p:cNvPr id="11" name="图片 10" descr="02 拷贝"/>
          <p:cNvPicPr>
            <a:picLocks noChangeAspect="1"/>
          </p:cNvPicPr>
          <p:nvPr userDrawn="1"/>
        </p:nvPicPr>
        <p:blipFill>
          <a:blip r:embed="rId2"/>
          <a:stretch>
            <a:fillRect/>
          </a:stretch>
        </p:blipFill>
        <p:spPr>
          <a:xfrm>
            <a:off x="1" y="15240"/>
            <a:ext cx="12192847" cy="6883400"/>
          </a:xfrm>
          <a:prstGeom prst="rect">
            <a:avLst/>
          </a:prstGeom>
        </p:spPr>
      </p:pic>
      <p:sp>
        <p:nvSpPr>
          <p:cNvPr id="13" name="文本框 12"/>
          <p:cNvSpPr txBox="1"/>
          <p:nvPr userDrawn="1"/>
        </p:nvSpPr>
        <p:spPr>
          <a:xfrm>
            <a:off x="3864187" y="1809328"/>
            <a:ext cx="5415280" cy="995209"/>
          </a:xfrm>
          <a:prstGeom prst="rect">
            <a:avLst/>
          </a:prstGeom>
          <a:noFill/>
        </p:spPr>
        <p:txBody>
          <a:bodyPr wrap="square" rtlCol="0" anchor="t">
            <a:spAutoFit/>
          </a:bodyPr>
          <a:lstStyle/>
          <a:p>
            <a:pPr>
              <a:lnSpc>
                <a:spcPct val="100000"/>
              </a:lnSpc>
            </a:pPr>
            <a:r>
              <a:rPr lang="en-GB" altLang="zh-CN" sz="5867">
                <a:latin typeface="Acumin Variable C..." charset="0"/>
                <a:ea typeface="PingFang SC Medium" panose="020B0400000000000000" charset="-122"/>
                <a:cs typeface="Acumin Variable C..." charset="0"/>
                <a:sym typeface="+mn-ea"/>
              </a:rPr>
              <a:t>Faster  MoE</a:t>
            </a:r>
          </a:p>
        </p:txBody>
      </p:sp>
      <p:sp>
        <p:nvSpPr>
          <p:cNvPr id="14" name="文本框 13"/>
          <p:cNvSpPr txBox="1"/>
          <p:nvPr userDrawn="1"/>
        </p:nvSpPr>
        <p:spPr>
          <a:xfrm>
            <a:off x="3056760" y="3129281"/>
            <a:ext cx="6587067" cy="625877"/>
          </a:xfrm>
          <a:prstGeom prst="rect">
            <a:avLst/>
          </a:prstGeom>
          <a:noFill/>
        </p:spPr>
        <p:txBody>
          <a:bodyPr wrap="square" lIns="0" rtlCol="0" anchor="t">
            <a:spAutoFit/>
          </a:bodyPr>
          <a:lstStyle/>
          <a:p>
            <a:pPr algn="dist"/>
            <a:r>
              <a:rPr lang="zh-CN" altLang="en-US" sz="3467">
                <a:latin typeface="PingFang SC Medium" panose="020B0400000000000000" charset="-122"/>
                <a:ea typeface="PingFang SC Medium" panose="020B0400000000000000" charset="-122"/>
              </a:rPr>
              <a:t>期待您的加入</a:t>
            </a:r>
          </a:p>
        </p:txBody>
      </p:sp>
      <p:sp>
        <p:nvSpPr>
          <p:cNvPr id="15" name="椭圆 14"/>
          <p:cNvSpPr/>
          <p:nvPr userDrawn="1"/>
        </p:nvSpPr>
        <p:spPr>
          <a:xfrm>
            <a:off x="9410700"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3114887" y="2900680"/>
            <a:ext cx="6336000"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userDrawn="1"/>
        </p:nvSpPr>
        <p:spPr>
          <a:xfrm>
            <a:off x="3056467"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0866799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0292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7385A-B0E2-4796-8353-BA31D7A5C5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FB1267-9987-4491-AEF7-7A19E0875E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D77147-F7B0-4607-A878-BCDAB6A35D44}"/>
              </a:ext>
            </a:extLst>
          </p:cNvPr>
          <p:cNvSpPr>
            <a:spLocks noGrp="1"/>
          </p:cNvSpPr>
          <p:nvPr>
            <p:ph type="dt" sz="half" idx="10"/>
          </p:nvPr>
        </p:nvSpPr>
        <p:spPr/>
        <p:txBody>
          <a:bodyPr/>
          <a:lstStyle/>
          <a:p>
            <a:fld id="{66CADDAC-55E6-4D3B-96F5-878DBDAC1C9B}" type="datetimeFigureOut">
              <a:rPr lang="zh-CN" altLang="en-US" smtClean="0"/>
              <a:t>2024/12/26</a:t>
            </a:fld>
            <a:endParaRPr lang="zh-CN" altLang="en-US"/>
          </a:p>
        </p:txBody>
      </p:sp>
      <p:sp>
        <p:nvSpPr>
          <p:cNvPr id="5" name="页脚占位符 4">
            <a:extLst>
              <a:ext uri="{FF2B5EF4-FFF2-40B4-BE49-F238E27FC236}">
                <a16:creationId xmlns:a16="http://schemas.microsoft.com/office/drawing/2014/main" id="{49DE5A0C-4EF5-4A8A-A75E-61F53180A7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1560C9-F660-44D1-90D1-D44C6FB79DA9}"/>
              </a:ext>
            </a:extLst>
          </p:cNvPr>
          <p:cNvSpPr>
            <a:spLocks noGrp="1"/>
          </p:cNvSpPr>
          <p:nvPr>
            <p:ph type="sldNum" sz="quarter" idx="12"/>
          </p:nvPr>
        </p:nvSpPr>
        <p:spPr/>
        <p:txBody>
          <a:bodyPr/>
          <a:lstStyle/>
          <a:p>
            <a:fld id="{5C4378A8-C565-4AD9-A7CD-2CC3D173DE46}" type="slidenum">
              <a:rPr lang="zh-CN" altLang="en-US" smtClean="0"/>
              <a:t>‹#›</a:t>
            </a:fld>
            <a:endParaRPr lang="zh-CN" altLang="en-US"/>
          </a:p>
        </p:txBody>
      </p:sp>
    </p:spTree>
    <p:extLst>
      <p:ext uri="{BB962C8B-B14F-4D97-AF65-F5344CB8AC3E}">
        <p14:creationId xmlns:p14="http://schemas.microsoft.com/office/powerpoint/2010/main" val="4162570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a:xfrm>
            <a:off x="838200" y="1825625"/>
            <a:ext cx="5181600" cy="4351339"/>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a:spLocks noGrp="1"/>
          </p:cNvSpPr>
          <p:nvPr>
            <p:ph idx="2"/>
          </p:nvPr>
        </p:nvSpPr>
        <p:spPr>
          <a:xfrm>
            <a:off x="6172200" y="1825625"/>
            <a:ext cx="5181600" cy="4351339"/>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extLst>
      <p:ext uri="{BB962C8B-B14F-4D97-AF65-F5344CB8AC3E}">
        <p14:creationId xmlns:p14="http://schemas.microsoft.com/office/powerpoint/2010/main" val="3624061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1" y="300277"/>
            <a:ext cx="9203100" cy="348223"/>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7"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7" name="图片 6" descr="图片包含 游戏机&#10;&#10;描述已自动生成"/>
          <p:cNvPicPr>
            <a:picLocks noChangeAspect="1"/>
          </p:cNvPicPr>
          <p:nvPr userDrawn="1"/>
        </p:nvPicPr>
        <p:blipFill>
          <a:blip r:embed="rId2" cstate="screen"/>
          <a:stretch>
            <a:fillRect/>
          </a:stretch>
        </p:blipFill>
        <p:spPr>
          <a:xfrm>
            <a:off x="11461846" y="6544234"/>
            <a:ext cx="501855" cy="127615"/>
          </a:xfrm>
          <a:prstGeom prst="rect">
            <a:avLst/>
          </a:prstGeom>
        </p:spPr>
      </p:pic>
      <p:sp>
        <p:nvSpPr>
          <p:cNvPr id="8" name="矩形 7"/>
          <p:cNvSpPr/>
          <p:nvPr userDrawn="1"/>
        </p:nvSpPr>
        <p:spPr>
          <a:xfrm>
            <a:off x="-12700" y="260011"/>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1"/>
          </a:p>
        </p:txBody>
      </p:sp>
      <p:pic>
        <p:nvPicPr>
          <p:cNvPr id="12" name="图片 11"/>
          <p:cNvPicPr>
            <a:picLocks noChangeAspect="1"/>
          </p:cNvPicPr>
          <p:nvPr userDrawn="1"/>
        </p:nvPicPr>
        <p:blipFill>
          <a:blip r:embed="rId3" cstate="screen"/>
          <a:stretch>
            <a:fillRect/>
          </a:stretch>
        </p:blipFill>
        <p:spPr>
          <a:xfrm>
            <a:off x="9837188" y="233477"/>
            <a:ext cx="2180685" cy="477471"/>
          </a:xfrm>
          <a:prstGeom prst="rect">
            <a:avLst/>
          </a:prstGeom>
        </p:spPr>
      </p:pic>
      <p:sp>
        <p:nvSpPr>
          <p:cNvPr id="13" name="灯片编号占位符 16"/>
          <p:cNvSpPr>
            <a:spLocks noGrp="1"/>
          </p:cNvSpPr>
          <p:nvPr>
            <p:ph type="sldNum" sz="quarter" idx="4"/>
          </p:nvPr>
        </p:nvSpPr>
        <p:spPr>
          <a:xfrm>
            <a:off x="11194233"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3835884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0D64AA-7D69-4B08-A50B-0F7AD856AA6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18CFC83-2021-43EB-96B8-AF8EE932AE31}"/>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55E35BC-3C3D-4E6E-9850-27098EECF545}"/>
              </a:ext>
            </a:extLst>
          </p:cNvPr>
          <p:cNvSpPr>
            <a:spLocks noGrp="1"/>
          </p:cNvSpPr>
          <p:nvPr>
            <p:ph type="dt" sz="half" idx="10"/>
          </p:nvPr>
        </p:nvSpPr>
        <p:spPr/>
        <p:txBody>
          <a:bodyPr/>
          <a:lstStyle/>
          <a:p>
            <a:pPr defTabSz="913530">
              <a:defRPr/>
            </a:pPr>
            <a:fld id="{9D41390E-C271-44D4-9EF6-AE18BFF1AD0A}" type="datetimeFigureOut">
              <a:rPr lang="zh-CN" altLang="en-US" smtClean="0">
                <a:solidFill>
                  <a:srgbClr val="FEFFFE"/>
                </a:solidFill>
              </a:rPr>
              <a:pPr defTabSz="913530">
                <a:defRPr/>
              </a:pPr>
              <a:t>2024/12/26</a:t>
            </a:fld>
            <a:endParaRPr lang="zh-CN" altLang="en-US">
              <a:solidFill>
                <a:srgbClr val="FEFFFE"/>
              </a:solidFill>
            </a:endParaRPr>
          </a:p>
        </p:txBody>
      </p:sp>
      <p:sp>
        <p:nvSpPr>
          <p:cNvPr id="5" name="页脚占位符 4">
            <a:extLst>
              <a:ext uri="{FF2B5EF4-FFF2-40B4-BE49-F238E27FC236}">
                <a16:creationId xmlns:a16="http://schemas.microsoft.com/office/drawing/2014/main" id="{132BDA39-601B-4856-A1FE-C20E8C492DF7}"/>
              </a:ext>
            </a:extLst>
          </p:cNvPr>
          <p:cNvSpPr>
            <a:spLocks noGrp="1"/>
          </p:cNvSpPr>
          <p:nvPr>
            <p:ph type="ftr" sz="quarter" idx="11"/>
          </p:nvPr>
        </p:nvSpPr>
        <p:spPr/>
        <p:txBody>
          <a:bodyPr/>
          <a:lstStyle/>
          <a:p>
            <a:pPr defTabSz="913530">
              <a:defRPr/>
            </a:pPr>
            <a:endParaRPr lang="zh-CN" altLang="en-US">
              <a:solidFill>
                <a:srgbClr val="FEFFFE"/>
              </a:solidFill>
            </a:endParaRPr>
          </a:p>
        </p:txBody>
      </p:sp>
      <p:sp>
        <p:nvSpPr>
          <p:cNvPr id="6" name="灯片编号占位符 5">
            <a:extLst>
              <a:ext uri="{FF2B5EF4-FFF2-40B4-BE49-F238E27FC236}">
                <a16:creationId xmlns:a16="http://schemas.microsoft.com/office/drawing/2014/main" id="{08640A22-4632-444D-A532-AD221120098E}"/>
              </a:ext>
            </a:extLst>
          </p:cNvPr>
          <p:cNvSpPr>
            <a:spLocks noGrp="1"/>
          </p:cNvSpPr>
          <p:nvPr>
            <p:ph type="sldNum" sz="quarter" idx="12"/>
          </p:nvPr>
        </p:nvSpPr>
        <p:spPr/>
        <p:txBody>
          <a:bodyPr/>
          <a:lstStyle/>
          <a:p>
            <a:pPr defTabSz="913530">
              <a:defRPr/>
            </a:pPr>
            <a:fld id="{128D0928-4FC4-4A8A-81C5-98201E2647FD}" type="slidenum">
              <a:rPr lang="zh-CN" altLang="en-US" smtClean="0">
                <a:solidFill>
                  <a:srgbClr val="FEFFFE"/>
                </a:solidFill>
              </a:rPr>
              <a:pPr defTabSz="913530">
                <a:defRPr/>
              </a:pPr>
              <a:t>‹#›</a:t>
            </a:fld>
            <a:endParaRPr lang="zh-CN" altLang="en-US">
              <a:solidFill>
                <a:srgbClr val="FEFFFE"/>
              </a:solidFill>
            </a:endParaRPr>
          </a:p>
        </p:txBody>
      </p:sp>
    </p:spTree>
    <p:extLst>
      <p:ext uri="{BB962C8B-B14F-4D97-AF65-F5344CB8AC3E}">
        <p14:creationId xmlns:p14="http://schemas.microsoft.com/office/powerpoint/2010/main" val="3669054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DF5F4-EA1D-4DA4-B5B5-2BAB346007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74637E2-F13F-4D1F-8683-A9A0013CF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056B438-6520-4E58-945C-C98413B0058C}"/>
              </a:ext>
            </a:extLst>
          </p:cNvPr>
          <p:cNvSpPr>
            <a:spLocks noGrp="1"/>
          </p:cNvSpPr>
          <p:nvPr>
            <p:ph type="dt" sz="half" idx="10"/>
          </p:nvPr>
        </p:nvSpPr>
        <p:spPr/>
        <p:txBody>
          <a:bodyPr/>
          <a:lstStyle/>
          <a:p>
            <a:fld id="{629507FF-81BE-475E-AC3B-58BC20F6868D}" type="datetimeFigureOut">
              <a:rPr lang="zh-CN" altLang="en-US" smtClean="0"/>
              <a:t>2024/12/26</a:t>
            </a:fld>
            <a:endParaRPr lang="zh-CN" altLang="en-US"/>
          </a:p>
        </p:txBody>
      </p:sp>
      <p:sp>
        <p:nvSpPr>
          <p:cNvPr id="5" name="页脚占位符 4">
            <a:extLst>
              <a:ext uri="{FF2B5EF4-FFF2-40B4-BE49-F238E27FC236}">
                <a16:creationId xmlns:a16="http://schemas.microsoft.com/office/drawing/2014/main" id="{654CD857-D5C2-43FA-A7BA-CFA9357F4E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94BA88-EFBC-4F66-B40F-3498BE964BDA}"/>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9753442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1" y="300277"/>
            <a:ext cx="9203100" cy="348223"/>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7"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sp>
        <p:nvSpPr>
          <p:cNvPr id="15" name="矩形 14"/>
          <p:cNvSpPr/>
          <p:nvPr userDrawn="1"/>
        </p:nvSpPr>
        <p:spPr>
          <a:xfrm>
            <a:off x="-12700" y="260011"/>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1"/>
          </a:p>
        </p:txBody>
      </p:sp>
    </p:spTree>
    <p:extLst>
      <p:ext uri="{BB962C8B-B14F-4D97-AF65-F5344CB8AC3E}">
        <p14:creationId xmlns:p14="http://schemas.microsoft.com/office/powerpoint/2010/main" val="3447548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916AB-42F1-7DC8-8CD7-AFF65D2D8B7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EE63DD7-98FF-A641-A274-72BAD6070D8C}"/>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F509DBB-3B86-61A4-2131-6DB9BD161187}"/>
              </a:ext>
            </a:extLst>
          </p:cNvPr>
          <p:cNvSpPr>
            <a:spLocks noGrp="1"/>
          </p:cNvSpPr>
          <p:nvPr>
            <p:ph type="dt" sz="half" idx="10"/>
          </p:nvPr>
        </p:nvSpPr>
        <p:spPr/>
        <p:txBody>
          <a:bodyPr/>
          <a:lstStyle/>
          <a:p>
            <a:fld id="{8E4CB01F-9483-6440-A4E6-87C9EBE0371E}" type="datetimeFigureOut">
              <a:rPr kumimoji="1" lang="zh-CN" altLang="en-US" smtClean="0"/>
              <a:t>2024/12/26</a:t>
            </a:fld>
            <a:endParaRPr kumimoji="1" lang="zh-CN" altLang="en-US"/>
          </a:p>
        </p:txBody>
      </p:sp>
      <p:sp>
        <p:nvSpPr>
          <p:cNvPr id="5" name="页脚占位符 4">
            <a:extLst>
              <a:ext uri="{FF2B5EF4-FFF2-40B4-BE49-F238E27FC236}">
                <a16:creationId xmlns:a16="http://schemas.microsoft.com/office/drawing/2014/main" id="{C755E37A-A815-736F-6813-367C854D5CC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6109DED-E12D-6F45-9B43-37BA16758F1F}"/>
              </a:ext>
            </a:extLst>
          </p:cNvPr>
          <p:cNvSpPr>
            <a:spLocks noGrp="1"/>
          </p:cNvSpPr>
          <p:nvPr>
            <p:ph type="sldNum" sz="quarter" idx="12"/>
          </p:nvPr>
        </p:nvSpPr>
        <p:spPr/>
        <p:txBody>
          <a:body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26815251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2881A-6D2B-A3FE-035D-1BA1B07E985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C28F781-092F-1A4B-BA4F-379D253FAEF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54FE031-F4BC-6690-34DE-E5769738CAE9}"/>
              </a:ext>
            </a:extLst>
          </p:cNvPr>
          <p:cNvSpPr>
            <a:spLocks noGrp="1"/>
          </p:cNvSpPr>
          <p:nvPr>
            <p:ph type="dt" sz="half" idx="10"/>
          </p:nvPr>
        </p:nvSpPr>
        <p:spPr/>
        <p:txBody>
          <a:bodyPr/>
          <a:lstStyle/>
          <a:p>
            <a:fld id="{8E4CB01F-9483-6440-A4E6-87C9EBE0371E}" type="datetimeFigureOut">
              <a:rPr kumimoji="1" lang="zh-CN" altLang="en-US" smtClean="0"/>
              <a:t>2024/12/26</a:t>
            </a:fld>
            <a:endParaRPr kumimoji="1" lang="zh-CN" altLang="en-US"/>
          </a:p>
        </p:txBody>
      </p:sp>
      <p:sp>
        <p:nvSpPr>
          <p:cNvPr id="5" name="页脚占位符 4">
            <a:extLst>
              <a:ext uri="{FF2B5EF4-FFF2-40B4-BE49-F238E27FC236}">
                <a16:creationId xmlns:a16="http://schemas.microsoft.com/office/drawing/2014/main" id="{837A3237-8131-8D0B-FCC5-5E4D6690625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7B1B3CA-0268-BD8C-DE78-FBD618B06569}"/>
              </a:ext>
            </a:extLst>
          </p:cNvPr>
          <p:cNvSpPr>
            <a:spLocks noGrp="1"/>
          </p:cNvSpPr>
          <p:nvPr>
            <p:ph type="sldNum" sz="quarter" idx="12"/>
          </p:nvPr>
        </p:nvSpPr>
        <p:spPr/>
        <p:txBody>
          <a:body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4149708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C6371-10C0-3A0D-959B-7CDE70EDF364}"/>
              </a:ext>
            </a:extLst>
          </p:cNvPr>
          <p:cNvSpPr>
            <a:spLocks noGrp="1"/>
          </p:cNvSpPr>
          <p:nvPr>
            <p:ph type="title"/>
          </p:nvPr>
        </p:nvSpPr>
        <p:spPr>
          <a:xfrm>
            <a:off x="831851" y="1709740"/>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715743F-F915-2DFE-98AF-224DD2C76DD4}"/>
              </a:ext>
            </a:extLst>
          </p:cNvPr>
          <p:cNvSpPr>
            <a:spLocks noGrp="1"/>
          </p:cNvSpPr>
          <p:nvPr>
            <p:ph type="body" idx="1"/>
          </p:nvPr>
        </p:nvSpPr>
        <p:spPr>
          <a:xfrm>
            <a:off x="831851" y="4589464"/>
            <a:ext cx="10515600" cy="1500187"/>
          </a:xfrm>
        </p:spPr>
        <p:txBody>
          <a:bodyPr/>
          <a:lstStyle>
            <a:lvl1pPr marL="0" indent="0">
              <a:buNone/>
              <a:defRPr sz="2400">
                <a:solidFill>
                  <a:schemeClr val="tx1">
                    <a:tint val="82000"/>
                  </a:schemeClr>
                </a:solidFill>
              </a:defRPr>
            </a:lvl1pPr>
            <a:lvl2pPr marL="457189" indent="0">
              <a:buNone/>
              <a:defRPr sz="2000">
                <a:solidFill>
                  <a:schemeClr val="tx1">
                    <a:tint val="82000"/>
                  </a:schemeClr>
                </a:solidFill>
              </a:defRPr>
            </a:lvl2pPr>
            <a:lvl3pPr marL="914377" indent="0">
              <a:buNone/>
              <a:defRPr sz="1800">
                <a:solidFill>
                  <a:schemeClr val="tx1">
                    <a:tint val="82000"/>
                  </a:schemeClr>
                </a:solidFill>
              </a:defRPr>
            </a:lvl3pPr>
            <a:lvl4pPr marL="1371566" indent="0">
              <a:buNone/>
              <a:defRPr sz="1600">
                <a:solidFill>
                  <a:schemeClr val="tx1">
                    <a:tint val="82000"/>
                  </a:schemeClr>
                </a:solidFill>
              </a:defRPr>
            </a:lvl4pPr>
            <a:lvl5pPr marL="1828754" indent="0">
              <a:buNone/>
              <a:defRPr sz="1600">
                <a:solidFill>
                  <a:schemeClr val="tx1">
                    <a:tint val="82000"/>
                  </a:schemeClr>
                </a:solidFill>
              </a:defRPr>
            </a:lvl5pPr>
            <a:lvl6pPr marL="2285943" indent="0">
              <a:buNone/>
              <a:defRPr sz="1600">
                <a:solidFill>
                  <a:schemeClr val="tx1">
                    <a:tint val="82000"/>
                  </a:schemeClr>
                </a:solidFill>
              </a:defRPr>
            </a:lvl6pPr>
            <a:lvl7pPr marL="2743131" indent="0">
              <a:buNone/>
              <a:defRPr sz="1600">
                <a:solidFill>
                  <a:schemeClr val="tx1">
                    <a:tint val="82000"/>
                  </a:schemeClr>
                </a:solidFill>
              </a:defRPr>
            </a:lvl7pPr>
            <a:lvl8pPr marL="3200320" indent="0">
              <a:buNone/>
              <a:defRPr sz="1600">
                <a:solidFill>
                  <a:schemeClr val="tx1">
                    <a:tint val="82000"/>
                  </a:schemeClr>
                </a:solidFill>
              </a:defRPr>
            </a:lvl8pPr>
            <a:lvl9pPr marL="3657509"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E5DCB6E6-EAA3-2059-1F04-5BC71530B953}"/>
              </a:ext>
            </a:extLst>
          </p:cNvPr>
          <p:cNvSpPr>
            <a:spLocks noGrp="1"/>
          </p:cNvSpPr>
          <p:nvPr>
            <p:ph type="dt" sz="half" idx="10"/>
          </p:nvPr>
        </p:nvSpPr>
        <p:spPr/>
        <p:txBody>
          <a:bodyPr/>
          <a:lstStyle/>
          <a:p>
            <a:fld id="{8E4CB01F-9483-6440-A4E6-87C9EBE0371E}" type="datetimeFigureOut">
              <a:rPr kumimoji="1" lang="zh-CN" altLang="en-US" smtClean="0"/>
              <a:t>2024/12/26</a:t>
            </a:fld>
            <a:endParaRPr kumimoji="1" lang="zh-CN" altLang="en-US"/>
          </a:p>
        </p:txBody>
      </p:sp>
      <p:sp>
        <p:nvSpPr>
          <p:cNvPr id="5" name="页脚占位符 4">
            <a:extLst>
              <a:ext uri="{FF2B5EF4-FFF2-40B4-BE49-F238E27FC236}">
                <a16:creationId xmlns:a16="http://schemas.microsoft.com/office/drawing/2014/main" id="{C662DEA2-A71A-F4B7-9093-75FD094AC08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23B32C0-13D6-1CC7-B794-A7A1F3BD3FF2}"/>
              </a:ext>
            </a:extLst>
          </p:cNvPr>
          <p:cNvSpPr>
            <a:spLocks noGrp="1"/>
          </p:cNvSpPr>
          <p:nvPr>
            <p:ph type="sldNum" sz="quarter" idx="12"/>
          </p:nvPr>
        </p:nvSpPr>
        <p:spPr/>
        <p:txBody>
          <a:body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38476809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3D2F3-C98F-58C0-C3C2-CAB2989EC60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9A4FFA9-6F34-9F7E-AEDD-902A6C3371F8}"/>
              </a:ext>
            </a:extLst>
          </p:cNvPr>
          <p:cNvSpPr>
            <a:spLocks noGrp="1"/>
          </p:cNvSpPr>
          <p:nvPr>
            <p:ph sz="half" idx="1"/>
          </p:nvPr>
        </p:nvSpPr>
        <p:spPr>
          <a:xfrm>
            <a:off x="838200" y="1825625"/>
            <a:ext cx="5181600" cy="4351339"/>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1ACFE1EB-C961-C1A7-339D-EB829800801B}"/>
              </a:ext>
            </a:extLst>
          </p:cNvPr>
          <p:cNvSpPr>
            <a:spLocks noGrp="1"/>
          </p:cNvSpPr>
          <p:nvPr>
            <p:ph sz="half" idx="2"/>
          </p:nvPr>
        </p:nvSpPr>
        <p:spPr>
          <a:xfrm>
            <a:off x="6172200" y="1825625"/>
            <a:ext cx="5181600" cy="4351339"/>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86670DC-9D03-3D28-ECE1-A526D1D8ECCD}"/>
              </a:ext>
            </a:extLst>
          </p:cNvPr>
          <p:cNvSpPr>
            <a:spLocks noGrp="1"/>
          </p:cNvSpPr>
          <p:nvPr>
            <p:ph type="dt" sz="half" idx="10"/>
          </p:nvPr>
        </p:nvSpPr>
        <p:spPr/>
        <p:txBody>
          <a:bodyPr/>
          <a:lstStyle/>
          <a:p>
            <a:fld id="{8E4CB01F-9483-6440-A4E6-87C9EBE0371E}" type="datetimeFigureOut">
              <a:rPr kumimoji="1" lang="zh-CN" altLang="en-US" smtClean="0"/>
              <a:t>2024/12/26</a:t>
            </a:fld>
            <a:endParaRPr kumimoji="1" lang="zh-CN" altLang="en-US"/>
          </a:p>
        </p:txBody>
      </p:sp>
      <p:sp>
        <p:nvSpPr>
          <p:cNvPr id="6" name="页脚占位符 5">
            <a:extLst>
              <a:ext uri="{FF2B5EF4-FFF2-40B4-BE49-F238E27FC236}">
                <a16:creationId xmlns:a16="http://schemas.microsoft.com/office/drawing/2014/main" id="{8085B4F8-4AB7-0E8A-5FAC-554E255FF72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59C23C9-EE7D-B766-D23B-D07AF9F2F821}"/>
              </a:ext>
            </a:extLst>
          </p:cNvPr>
          <p:cNvSpPr>
            <a:spLocks noGrp="1"/>
          </p:cNvSpPr>
          <p:nvPr>
            <p:ph type="sldNum" sz="quarter" idx="12"/>
          </p:nvPr>
        </p:nvSpPr>
        <p:spPr/>
        <p:txBody>
          <a:body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14902773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2365F-3A8C-69D5-2737-F3DB91CD0AA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6E31963-3AB8-9ACC-BEBD-E01E5C996D94}"/>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FFB4EC4-8BB1-AFB6-8017-8488C9BC3235}"/>
              </a:ext>
            </a:extLst>
          </p:cNvPr>
          <p:cNvSpPr>
            <a:spLocks noGrp="1"/>
          </p:cNvSpPr>
          <p:nvPr>
            <p:ph sz="half" idx="2"/>
          </p:nvPr>
        </p:nvSpPr>
        <p:spPr>
          <a:xfrm>
            <a:off x="839789"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2EFCB43-B699-049E-D95E-B9AF40E0AEB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81543ED-1EDF-4ACA-6502-6686B9D38232}"/>
              </a:ext>
            </a:extLst>
          </p:cNvPr>
          <p:cNvSpPr>
            <a:spLocks noGrp="1"/>
          </p:cNvSpPr>
          <p:nvPr>
            <p:ph sz="quarter" idx="4"/>
          </p:nvPr>
        </p:nvSpPr>
        <p:spPr>
          <a:xfrm>
            <a:off x="6172201"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92FB4C20-9377-972F-8938-6A30E12906FA}"/>
              </a:ext>
            </a:extLst>
          </p:cNvPr>
          <p:cNvSpPr>
            <a:spLocks noGrp="1"/>
          </p:cNvSpPr>
          <p:nvPr>
            <p:ph type="dt" sz="half" idx="10"/>
          </p:nvPr>
        </p:nvSpPr>
        <p:spPr/>
        <p:txBody>
          <a:bodyPr/>
          <a:lstStyle/>
          <a:p>
            <a:fld id="{8E4CB01F-9483-6440-A4E6-87C9EBE0371E}" type="datetimeFigureOut">
              <a:rPr kumimoji="1" lang="zh-CN" altLang="en-US" smtClean="0"/>
              <a:t>2024/12/26</a:t>
            </a:fld>
            <a:endParaRPr kumimoji="1" lang="zh-CN" altLang="en-US"/>
          </a:p>
        </p:txBody>
      </p:sp>
      <p:sp>
        <p:nvSpPr>
          <p:cNvPr id="8" name="页脚占位符 7">
            <a:extLst>
              <a:ext uri="{FF2B5EF4-FFF2-40B4-BE49-F238E27FC236}">
                <a16:creationId xmlns:a16="http://schemas.microsoft.com/office/drawing/2014/main" id="{504F1D20-82A7-DEB6-85F7-D193E07A905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2BD0B4A-69C4-673F-5989-0B9B74E99DF2}"/>
              </a:ext>
            </a:extLst>
          </p:cNvPr>
          <p:cNvSpPr>
            <a:spLocks noGrp="1"/>
          </p:cNvSpPr>
          <p:nvPr>
            <p:ph type="sldNum" sz="quarter" idx="12"/>
          </p:nvPr>
        </p:nvSpPr>
        <p:spPr/>
        <p:txBody>
          <a:body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7136925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839C8-DB8D-FBC5-791C-47A144B7C22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385BA72B-17E2-C274-2CAC-94D2D2FDB0B0}"/>
              </a:ext>
            </a:extLst>
          </p:cNvPr>
          <p:cNvSpPr>
            <a:spLocks noGrp="1"/>
          </p:cNvSpPr>
          <p:nvPr>
            <p:ph type="dt" sz="half" idx="10"/>
          </p:nvPr>
        </p:nvSpPr>
        <p:spPr/>
        <p:txBody>
          <a:bodyPr/>
          <a:lstStyle/>
          <a:p>
            <a:fld id="{8E4CB01F-9483-6440-A4E6-87C9EBE0371E}" type="datetimeFigureOut">
              <a:rPr kumimoji="1" lang="zh-CN" altLang="en-US" smtClean="0"/>
              <a:t>2024/12/26</a:t>
            </a:fld>
            <a:endParaRPr kumimoji="1" lang="zh-CN" altLang="en-US"/>
          </a:p>
        </p:txBody>
      </p:sp>
      <p:sp>
        <p:nvSpPr>
          <p:cNvPr id="4" name="页脚占位符 3">
            <a:extLst>
              <a:ext uri="{FF2B5EF4-FFF2-40B4-BE49-F238E27FC236}">
                <a16:creationId xmlns:a16="http://schemas.microsoft.com/office/drawing/2014/main" id="{7CA0C4E2-F1FD-544B-7412-5CF8AB00DFF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557DAFD-CC41-808C-6EFB-5DF57F3F5D6D}"/>
              </a:ext>
            </a:extLst>
          </p:cNvPr>
          <p:cNvSpPr>
            <a:spLocks noGrp="1"/>
          </p:cNvSpPr>
          <p:nvPr>
            <p:ph type="sldNum" sz="quarter" idx="12"/>
          </p:nvPr>
        </p:nvSpPr>
        <p:spPr/>
        <p:txBody>
          <a:body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29204263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4E3CD5-7A72-C668-3BFE-40C08DD312C6}"/>
              </a:ext>
            </a:extLst>
          </p:cNvPr>
          <p:cNvSpPr>
            <a:spLocks noGrp="1"/>
          </p:cNvSpPr>
          <p:nvPr>
            <p:ph type="dt" sz="half" idx="10"/>
          </p:nvPr>
        </p:nvSpPr>
        <p:spPr/>
        <p:txBody>
          <a:bodyPr/>
          <a:lstStyle/>
          <a:p>
            <a:fld id="{8E4CB01F-9483-6440-A4E6-87C9EBE0371E}" type="datetimeFigureOut">
              <a:rPr kumimoji="1" lang="zh-CN" altLang="en-US" smtClean="0"/>
              <a:t>2024/12/26</a:t>
            </a:fld>
            <a:endParaRPr kumimoji="1" lang="zh-CN" altLang="en-US"/>
          </a:p>
        </p:txBody>
      </p:sp>
      <p:sp>
        <p:nvSpPr>
          <p:cNvPr id="3" name="页脚占位符 2">
            <a:extLst>
              <a:ext uri="{FF2B5EF4-FFF2-40B4-BE49-F238E27FC236}">
                <a16:creationId xmlns:a16="http://schemas.microsoft.com/office/drawing/2014/main" id="{009B7E21-2368-5AFA-9189-F2C68B0FDE42}"/>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700C917-9BF3-87F5-A1E1-1FAEC66D4CF4}"/>
              </a:ext>
            </a:extLst>
          </p:cNvPr>
          <p:cNvSpPr>
            <a:spLocks noGrp="1"/>
          </p:cNvSpPr>
          <p:nvPr>
            <p:ph type="sldNum" sz="quarter" idx="12"/>
          </p:nvPr>
        </p:nvSpPr>
        <p:spPr/>
        <p:txBody>
          <a:body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35229210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75A753-2B94-D5FC-88FE-25BE9E257A9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073362F1-B52D-7935-09A9-CDDB09B36A55}"/>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E3879DA-D2A0-607D-437C-E2F275F1D351}"/>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BC250EF-6EF1-83DA-7908-243761246E29}"/>
              </a:ext>
            </a:extLst>
          </p:cNvPr>
          <p:cNvSpPr>
            <a:spLocks noGrp="1"/>
          </p:cNvSpPr>
          <p:nvPr>
            <p:ph type="dt" sz="half" idx="10"/>
          </p:nvPr>
        </p:nvSpPr>
        <p:spPr/>
        <p:txBody>
          <a:bodyPr/>
          <a:lstStyle/>
          <a:p>
            <a:fld id="{8E4CB01F-9483-6440-A4E6-87C9EBE0371E}" type="datetimeFigureOut">
              <a:rPr kumimoji="1" lang="zh-CN" altLang="en-US" smtClean="0"/>
              <a:t>2024/12/26</a:t>
            </a:fld>
            <a:endParaRPr kumimoji="1" lang="zh-CN" altLang="en-US"/>
          </a:p>
        </p:txBody>
      </p:sp>
      <p:sp>
        <p:nvSpPr>
          <p:cNvPr id="6" name="页脚占位符 5">
            <a:extLst>
              <a:ext uri="{FF2B5EF4-FFF2-40B4-BE49-F238E27FC236}">
                <a16:creationId xmlns:a16="http://schemas.microsoft.com/office/drawing/2014/main" id="{965D3596-72C0-6905-8FE5-58F031AD053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3EF89B5-FAE5-A842-54D1-4BABD17F28EC}"/>
              </a:ext>
            </a:extLst>
          </p:cNvPr>
          <p:cNvSpPr>
            <a:spLocks noGrp="1"/>
          </p:cNvSpPr>
          <p:nvPr>
            <p:ph type="sldNum" sz="quarter" idx="12"/>
          </p:nvPr>
        </p:nvSpPr>
        <p:spPr/>
        <p:txBody>
          <a:body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4493194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201C1-1717-0AC4-3E82-B6AAD57E3E9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97212A5-9167-360C-D752-7A40B2031F20}"/>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kumimoji="1" lang="zh-CN" altLang="en-US"/>
          </a:p>
        </p:txBody>
      </p:sp>
      <p:sp>
        <p:nvSpPr>
          <p:cNvPr id="4" name="文本占位符 3">
            <a:extLst>
              <a:ext uri="{FF2B5EF4-FFF2-40B4-BE49-F238E27FC236}">
                <a16:creationId xmlns:a16="http://schemas.microsoft.com/office/drawing/2014/main" id="{8A75377E-C406-D5CE-49F4-8D8E9E9B3698}"/>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D6820D4-9473-E4EE-B45F-9873D052783E}"/>
              </a:ext>
            </a:extLst>
          </p:cNvPr>
          <p:cNvSpPr>
            <a:spLocks noGrp="1"/>
          </p:cNvSpPr>
          <p:nvPr>
            <p:ph type="dt" sz="half" idx="10"/>
          </p:nvPr>
        </p:nvSpPr>
        <p:spPr/>
        <p:txBody>
          <a:bodyPr/>
          <a:lstStyle/>
          <a:p>
            <a:fld id="{8E4CB01F-9483-6440-A4E6-87C9EBE0371E}" type="datetimeFigureOut">
              <a:rPr kumimoji="1" lang="zh-CN" altLang="en-US" smtClean="0"/>
              <a:t>2024/12/26</a:t>
            </a:fld>
            <a:endParaRPr kumimoji="1" lang="zh-CN" altLang="en-US"/>
          </a:p>
        </p:txBody>
      </p:sp>
      <p:sp>
        <p:nvSpPr>
          <p:cNvPr id="6" name="页脚占位符 5">
            <a:extLst>
              <a:ext uri="{FF2B5EF4-FFF2-40B4-BE49-F238E27FC236}">
                <a16:creationId xmlns:a16="http://schemas.microsoft.com/office/drawing/2014/main" id="{4DAACD01-4DFA-89E3-2F3D-8869303829C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AC50848-7D1C-E3F5-9D81-CAF5CFFDD447}"/>
              </a:ext>
            </a:extLst>
          </p:cNvPr>
          <p:cNvSpPr>
            <a:spLocks noGrp="1"/>
          </p:cNvSpPr>
          <p:nvPr>
            <p:ph type="sldNum" sz="quarter" idx="12"/>
          </p:nvPr>
        </p:nvSpPr>
        <p:spPr/>
        <p:txBody>
          <a:body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475267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9A17A-2917-43FC-ADA7-AD5250A1C8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884E1A-7E53-4C19-89E3-95B4A526FC3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8E1ABE-C894-4879-81E1-1ADF8EDD8C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3AF246-B796-47EC-BC1A-29FBB6640BF6}"/>
              </a:ext>
            </a:extLst>
          </p:cNvPr>
          <p:cNvSpPr>
            <a:spLocks noGrp="1"/>
          </p:cNvSpPr>
          <p:nvPr>
            <p:ph type="dt" sz="half" idx="10"/>
          </p:nvPr>
        </p:nvSpPr>
        <p:spPr/>
        <p:txBody>
          <a:bodyPr/>
          <a:lstStyle/>
          <a:p>
            <a:fld id="{629507FF-81BE-475E-AC3B-58BC20F6868D}" type="datetimeFigureOut">
              <a:rPr lang="zh-CN" altLang="en-US" smtClean="0"/>
              <a:t>2024/12/26</a:t>
            </a:fld>
            <a:endParaRPr lang="zh-CN" altLang="en-US"/>
          </a:p>
        </p:txBody>
      </p:sp>
      <p:sp>
        <p:nvSpPr>
          <p:cNvPr id="6" name="页脚占位符 5">
            <a:extLst>
              <a:ext uri="{FF2B5EF4-FFF2-40B4-BE49-F238E27FC236}">
                <a16:creationId xmlns:a16="http://schemas.microsoft.com/office/drawing/2014/main" id="{A7DF5387-2283-418B-B8EA-D88F034501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020045-0531-4FF9-A22D-D857CBD89B88}"/>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851252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648F3-91F9-4126-D5C0-323564AFDE1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759960F-A3C7-C1CF-DF56-B517534A332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F4BD0F7-76EA-CE21-1DBD-7F6D7CE88E08}"/>
              </a:ext>
            </a:extLst>
          </p:cNvPr>
          <p:cNvSpPr>
            <a:spLocks noGrp="1"/>
          </p:cNvSpPr>
          <p:nvPr>
            <p:ph type="dt" sz="half" idx="10"/>
          </p:nvPr>
        </p:nvSpPr>
        <p:spPr/>
        <p:txBody>
          <a:bodyPr/>
          <a:lstStyle/>
          <a:p>
            <a:fld id="{8E4CB01F-9483-6440-A4E6-87C9EBE0371E}" type="datetimeFigureOut">
              <a:rPr kumimoji="1" lang="zh-CN" altLang="en-US" smtClean="0"/>
              <a:t>2024/12/26</a:t>
            </a:fld>
            <a:endParaRPr kumimoji="1" lang="zh-CN" altLang="en-US"/>
          </a:p>
        </p:txBody>
      </p:sp>
      <p:sp>
        <p:nvSpPr>
          <p:cNvPr id="5" name="页脚占位符 4">
            <a:extLst>
              <a:ext uri="{FF2B5EF4-FFF2-40B4-BE49-F238E27FC236}">
                <a16:creationId xmlns:a16="http://schemas.microsoft.com/office/drawing/2014/main" id="{5CF344AB-7FD8-3134-8343-0C15BEEAF3E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42D5F44-5800-5D38-0CC6-1B4F441F888C}"/>
              </a:ext>
            </a:extLst>
          </p:cNvPr>
          <p:cNvSpPr>
            <a:spLocks noGrp="1"/>
          </p:cNvSpPr>
          <p:nvPr>
            <p:ph type="sldNum" sz="quarter" idx="12"/>
          </p:nvPr>
        </p:nvSpPr>
        <p:spPr/>
        <p:txBody>
          <a:body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34734937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FC5C7A-CF7B-0DA0-3815-30D2B5A28214}"/>
              </a:ext>
            </a:extLst>
          </p:cNvPr>
          <p:cNvSpPr>
            <a:spLocks noGrp="1"/>
          </p:cNvSpPr>
          <p:nvPr>
            <p:ph type="title" orient="vert"/>
          </p:nvPr>
        </p:nvSpPr>
        <p:spPr>
          <a:xfrm>
            <a:off x="8724901" y="365126"/>
            <a:ext cx="2628900" cy="5811839"/>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6C3CF0C-5FFF-EE35-65D4-0392339A001E}"/>
              </a:ext>
            </a:extLst>
          </p:cNvPr>
          <p:cNvSpPr>
            <a:spLocks noGrp="1"/>
          </p:cNvSpPr>
          <p:nvPr>
            <p:ph type="body" orient="vert" idx="1"/>
          </p:nvPr>
        </p:nvSpPr>
        <p:spPr>
          <a:xfrm>
            <a:off x="838201" y="365126"/>
            <a:ext cx="7734300" cy="5811839"/>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7FC97A3-9F0B-BD15-A58E-E8F333C6E033}"/>
              </a:ext>
            </a:extLst>
          </p:cNvPr>
          <p:cNvSpPr>
            <a:spLocks noGrp="1"/>
          </p:cNvSpPr>
          <p:nvPr>
            <p:ph type="dt" sz="half" idx="10"/>
          </p:nvPr>
        </p:nvSpPr>
        <p:spPr/>
        <p:txBody>
          <a:bodyPr/>
          <a:lstStyle/>
          <a:p>
            <a:fld id="{8E4CB01F-9483-6440-A4E6-87C9EBE0371E}" type="datetimeFigureOut">
              <a:rPr kumimoji="1" lang="zh-CN" altLang="en-US" smtClean="0"/>
              <a:t>2024/12/26</a:t>
            </a:fld>
            <a:endParaRPr kumimoji="1" lang="zh-CN" altLang="en-US"/>
          </a:p>
        </p:txBody>
      </p:sp>
      <p:sp>
        <p:nvSpPr>
          <p:cNvPr id="5" name="页脚占位符 4">
            <a:extLst>
              <a:ext uri="{FF2B5EF4-FFF2-40B4-BE49-F238E27FC236}">
                <a16:creationId xmlns:a16="http://schemas.microsoft.com/office/drawing/2014/main" id="{4FC581D0-83AB-6672-C536-4D4A390D306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6CCE25C-2665-6733-B249-B103EF0D73A8}"/>
              </a:ext>
            </a:extLst>
          </p:cNvPr>
          <p:cNvSpPr>
            <a:spLocks noGrp="1"/>
          </p:cNvSpPr>
          <p:nvPr>
            <p:ph type="sldNum" sz="quarter" idx="12"/>
          </p:nvPr>
        </p:nvSpPr>
        <p:spPr/>
        <p:txBody>
          <a:body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32883515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1" y="300277"/>
            <a:ext cx="9203100" cy="348223"/>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7"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sp>
        <p:nvSpPr>
          <p:cNvPr id="15" name="矩形 14"/>
          <p:cNvSpPr/>
          <p:nvPr userDrawn="1"/>
        </p:nvSpPr>
        <p:spPr>
          <a:xfrm>
            <a:off x="-12700" y="260011"/>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1"/>
          </a:p>
        </p:txBody>
      </p:sp>
    </p:spTree>
    <p:extLst>
      <p:ext uri="{BB962C8B-B14F-4D97-AF65-F5344CB8AC3E}">
        <p14:creationId xmlns:p14="http://schemas.microsoft.com/office/powerpoint/2010/main" val="2122648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封面背景">
    <p:spTree>
      <p:nvGrpSpPr>
        <p:cNvPr id="1" name=""/>
        <p:cNvGrpSpPr/>
        <p:nvPr/>
      </p:nvGrpSpPr>
      <p:grpSpPr>
        <a:xfrm>
          <a:off x="0" y="0"/>
          <a:ext cx="0" cy="0"/>
          <a:chOff x="0" y="0"/>
          <a:chExt cx="0" cy="0"/>
        </a:xfrm>
      </p:grpSpPr>
      <p:pic>
        <p:nvPicPr>
          <p:cNvPr id="2" name="图片 1" descr="组 9"/>
          <p:cNvPicPr>
            <a:picLocks noChangeAspect="1"/>
          </p:cNvPicPr>
          <p:nvPr userDrawn="1"/>
        </p:nvPicPr>
        <p:blipFill>
          <a:blip r:embed="rId2"/>
          <a:stretch>
            <a:fillRect/>
          </a:stretch>
        </p:blipFill>
        <p:spPr>
          <a:xfrm>
            <a:off x="0" y="0"/>
            <a:ext cx="12192000" cy="6883400"/>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2" y="148169"/>
            <a:ext cx="2857500" cy="503767"/>
          </a:xfrm>
          <a:prstGeom prst="rect">
            <a:avLst/>
          </a:prstGeom>
        </p:spPr>
      </p:pic>
    </p:spTree>
    <p:extLst>
      <p:ext uri="{BB962C8B-B14F-4D97-AF65-F5344CB8AC3E}">
        <p14:creationId xmlns:p14="http://schemas.microsoft.com/office/powerpoint/2010/main" val="41891541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背景">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2" y="2"/>
            <a:ext cx="12191153" cy="6882553"/>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2" y="148169"/>
            <a:ext cx="2857500" cy="503767"/>
          </a:xfrm>
          <a:prstGeom prst="rect">
            <a:avLst/>
          </a:prstGeom>
        </p:spPr>
      </p:pic>
    </p:spTree>
    <p:extLst>
      <p:ext uri="{BB962C8B-B14F-4D97-AF65-F5344CB8AC3E}">
        <p14:creationId xmlns:p14="http://schemas.microsoft.com/office/powerpoint/2010/main" val="3924026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2" y="2"/>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2" y="148169"/>
            <a:ext cx="2857500" cy="503767"/>
          </a:xfrm>
          <a:prstGeom prst="rect">
            <a:avLst/>
          </a:prstGeom>
        </p:spPr>
      </p:pic>
    </p:spTree>
    <p:extLst>
      <p:ext uri="{BB962C8B-B14F-4D97-AF65-F5344CB8AC3E}">
        <p14:creationId xmlns:p14="http://schemas.microsoft.com/office/powerpoint/2010/main" val="6624169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底页">
    <p:spTree>
      <p:nvGrpSpPr>
        <p:cNvPr id="1" name=""/>
        <p:cNvGrpSpPr/>
        <p:nvPr/>
      </p:nvGrpSpPr>
      <p:grpSpPr>
        <a:xfrm>
          <a:off x="0" y="0"/>
          <a:ext cx="0" cy="0"/>
          <a:chOff x="0" y="0"/>
          <a:chExt cx="0" cy="0"/>
        </a:xfrm>
      </p:grpSpPr>
      <p:pic>
        <p:nvPicPr>
          <p:cNvPr id="2" name="图片 1" descr="02 拷贝"/>
          <p:cNvPicPr>
            <a:picLocks noChangeAspect="1"/>
          </p:cNvPicPr>
          <p:nvPr userDrawn="1"/>
        </p:nvPicPr>
        <p:blipFill>
          <a:blip r:embed="rId2"/>
          <a:stretch>
            <a:fillRect/>
          </a:stretch>
        </p:blipFill>
        <p:spPr>
          <a:xfrm>
            <a:off x="0" y="2"/>
            <a:ext cx="12192000" cy="6884247"/>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2" y="148169"/>
            <a:ext cx="2857500" cy="503767"/>
          </a:xfrm>
          <a:prstGeom prst="rect">
            <a:avLst/>
          </a:prstGeom>
        </p:spPr>
      </p:pic>
    </p:spTree>
    <p:extLst>
      <p:ext uri="{BB962C8B-B14F-4D97-AF65-F5344CB8AC3E}">
        <p14:creationId xmlns:p14="http://schemas.microsoft.com/office/powerpoint/2010/main" val="1401272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人物介绍页02">
    <p:spTree>
      <p:nvGrpSpPr>
        <p:cNvPr id="1" name=""/>
        <p:cNvGrpSpPr/>
        <p:nvPr/>
      </p:nvGrpSpPr>
      <p:grpSpPr>
        <a:xfrm>
          <a:off x="0" y="0"/>
          <a:ext cx="0" cy="0"/>
          <a:chOff x="0" y="0"/>
          <a:chExt cx="0" cy="0"/>
        </a:xfrm>
      </p:grpSpPr>
      <p:pic>
        <p:nvPicPr>
          <p:cNvPr id="3" name="图片 2" descr="02"/>
          <p:cNvPicPr>
            <a:picLocks noChangeAspect="1"/>
          </p:cNvPicPr>
          <p:nvPr userDrawn="1"/>
        </p:nvPicPr>
        <p:blipFill>
          <a:blip r:embed="rId2"/>
          <a:stretch>
            <a:fillRect/>
          </a:stretch>
        </p:blipFill>
        <p:spPr>
          <a:xfrm>
            <a:off x="2" y="2"/>
            <a:ext cx="12191153" cy="6857153"/>
          </a:xfrm>
          <a:prstGeom prst="rect">
            <a:avLst/>
          </a:prstGeom>
        </p:spPr>
      </p:pic>
      <p:sp>
        <p:nvSpPr>
          <p:cNvPr id="8" name="文本框 7"/>
          <p:cNvSpPr txBox="1"/>
          <p:nvPr userDrawn="1"/>
        </p:nvSpPr>
        <p:spPr>
          <a:xfrm>
            <a:off x="5305213" y="2004907"/>
            <a:ext cx="6096000" cy="1200329"/>
          </a:xfrm>
          <a:prstGeom prst="rect">
            <a:avLst/>
          </a:prstGeom>
          <a:noFill/>
        </p:spPr>
        <p:txBody>
          <a:bodyPr wrap="square" rtlCol="0" anchor="t">
            <a:spAutoFit/>
          </a:bodyPr>
          <a:lstStyle/>
          <a:p>
            <a:pPr>
              <a:lnSpc>
                <a:spcPct val="100000"/>
              </a:lnSpc>
            </a:pPr>
            <a:r>
              <a:rPr lang="en-GB" altLang="zh-CN" sz="7200" b="1">
                <a:latin typeface="PingFang SC Semibold" panose="020B0400000000000000" charset="-122"/>
                <a:ea typeface="PingFang SC Semibold" panose="020B0400000000000000" charset="-122"/>
                <a:sym typeface="+mn-ea"/>
              </a:rPr>
              <a:t>文继荣</a:t>
            </a:r>
          </a:p>
        </p:txBody>
      </p:sp>
      <p:sp>
        <p:nvSpPr>
          <p:cNvPr id="9" name="文本框 8"/>
          <p:cNvSpPr txBox="1"/>
          <p:nvPr userDrawn="1"/>
        </p:nvSpPr>
        <p:spPr>
          <a:xfrm>
            <a:off x="5322147" y="3475568"/>
            <a:ext cx="5384800" cy="1019125"/>
          </a:xfrm>
          <a:prstGeom prst="rect">
            <a:avLst/>
          </a:prstGeom>
          <a:noFill/>
        </p:spPr>
        <p:txBody>
          <a:bodyPr wrap="square" rtlCol="0">
            <a:spAutoFit/>
          </a:bodyPr>
          <a:lstStyle/>
          <a:p>
            <a:pPr algn="l">
              <a:lnSpc>
                <a:spcPct val="150000"/>
              </a:lnSpc>
            </a:pPr>
            <a:r>
              <a:rPr lang="zh-CN" altLang="en-US" sz="2133">
                <a:latin typeface="PingFang SC Regular" panose="020B0400000000000000" charset="-122"/>
                <a:ea typeface="PingFang SC Regular" panose="020B0400000000000000" charset="-122"/>
              </a:rPr>
              <a:t>中国人民大学高瓴人工智能学院执行院长</a:t>
            </a:r>
          </a:p>
          <a:p>
            <a:pPr algn="l">
              <a:lnSpc>
                <a:spcPct val="150000"/>
              </a:lnSpc>
            </a:pPr>
            <a:r>
              <a:rPr lang="zh-CN" altLang="en-US" sz="2133">
                <a:latin typeface="PingFang SC Regular" panose="020B0400000000000000" charset="-122"/>
                <a:ea typeface="PingFang SC Regular" panose="020B0400000000000000" charset="-122"/>
              </a:rPr>
              <a:t>北京智源人工智能研究院首席科学家</a:t>
            </a:r>
          </a:p>
        </p:txBody>
      </p:sp>
      <p:sp>
        <p:nvSpPr>
          <p:cNvPr id="10" name="椭圆 9"/>
          <p:cNvSpPr/>
          <p:nvPr userDrawn="1"/>
        </p:nvSpPr>
        <p:spPr>
          <a:xfrm>
            <a:off x="4975013" y="3301153"/>
            <a:ext cx="192000" cy="192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userDrawn="1"/>
        </p:nvSpPr>
        <p:spPr>
          <a:xfrm>
            <a:off x="10800927" y="33290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userDrawn="1"/>
        </p:nvSpPr>
        <p:spPr>
          <a:xfrm>
            <a:off x="5167209" y="3388360"/>
            <a:ext cx="5663353"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0" name="图片 19" descr="椭圆 1"/>
          <p:cNvPicPr>
            <a:picLocks noChangeAspect="1"/>
          </p:cNvPicPr>
          <p:nvPr userDrawn="1"/>
        </p:nvPicPr>
        <p:blipFill>
          <a:blip r:embed="rId3"/>
          <a:stretch>
            <a:fillRect/>
          </a:stretch>
        </p:blipFill>
        <p:spPr>
          <a:xfrm>
            <a:off x="1331808" y="1520613"/>
            <a:ext cx="3738277" cy="3744000"/>
          </a:xfrm>
          <a:prstGeom prst="rect">
            <a:avLst/>
          </a:prstGeom>
        </p:spPr>
      </p:pic>
      <p:pic>
        <p:nvPicPr>
          <p:cNvPr id="6" name="图片 5" descr="图层 17"/>
          <p:cNvPicPr>
            <a:picLocks noChangeAspect="1"/>
          </p:cNvPicPr>
          <p:nvPr userDrawn="1"/>
        </p:nvPicPr>
        <p:blipFill>
          <a:blip r:embed="rId4"/>
          <a:stretch>
            <a:fillRect/>
          </a:stretch>
        </p:blipFill>
        <p:spPr>
          <a:xfrm>
            <a:off x="1560408" y="1752601"/>
            <a:ext cx="3279987" cy="3279987"/>
          </a:xfrm>
          <a:prstGeom prst="rect">
            <a:avLst/>
          </a:prstGeom>
        </p:spPr>
      </p:pic>
      <p:pic>
        <p:nvPicPr>
          <p:cNvPr id="4" name="图片 3" descr="中英文全称-白色"/>
          <p:cNvPicPr>
            <a:picLocks noChangeAspect="1"/>
          </p:cNvPicPr>
          <p:nvPr userDrawn="1"/>
        </p:nvPicPr>
        <p:blipFill>
          <a:blip r:embed="rId5"/>
          <a:stretch>
            <a:fillRect/>
          </a:stretch>
        </p:blipFill>
        <p:spPr>
          <a:xfrm>
            <a:off x="9390382" y="148169"/>
            <a:ext cx="2857500" cy="503767"/>
          </a:xfrm>
          <a:prstGeom prst="rect">
            <a:avLst/>
          </a:prstGeom>
        </p:spPr>
      </p:pic>
    </p:spTree>
    <p:extLst>
      <p:ext uri="{BB962C8B-B14F-4D97-AF65-F5344CB8AC3E}">
        <p14:creationId xmlns:p14="http://schemas.microsoft.com/office/powerpoint/2010/main" val="21324392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descr="组 12"/>
          <p:cNvPicPr>
            <a:picLocks noChangeAspect="1"/>
          </p:cNvPicPr>
          <p:nvPr userDrawn="1"/>
        </p:nvPicPr>
        <p:blipFill>
          <a:blip r:embed="rId2"/>
          <a:stretch>
            <a:fillRect/>
          </a:stretch>
        </p:blipFill>
        <p:spPr>
          <a:xfrm>
            <a:off x="2" y="2"/>
            <a:ext cx="12191153" cy="6882553"/>
          </a:xfrm>
          <a:prstGeom prst="rect">
            <a:avLst/>
          </a:prstGeom>
        </p:spPr>
      </p:pic>
      <p:sp>
        <p:nvSpPr>
          <p:cNvPr id="2" name="Title 1"/>
          <p:cNvSpPr>
            <a:spLocks noGrp="1"/>
          </p:cNvSpPr>
          <p:nvPr>
            <p:ph type="title" hasCustomPrompt="1"/>
          </p:nvPr>
        </p:nvSpPr>
        <p:spPr>
          <a:xfrm>
            <a:off x="1455146" y="968703"/>
            <a:ext cx="9715500"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4"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6" name="图片 5" descr="中英文全称-白色"/>
          <p:cNvPicPr>
            <a:picLocks noChangeAspect="1"/>
          </p:cNvPicPr>
          <p:nvPr userDrawn="1"/>
        </p:nvPicPr>
        <p:blipFill>
          <a:blip r:embed="rId3"/>
          <a:stretch>
            <a:fillRect/>
          </a:stretch>
        </p:blipFill>
        <p:spPr>
          <a:xfrm>
            <a:off x="9390382" y="148169"/>
            <a:ext cx="2857500" cy="503767"/>
          </a:xfrm>
          <a:prstGeom prst="rect">
            <a:avLst/>
          </a:prstGeom>
        </p:spPr>
      </p:pic>
    </p:spTree>
    <p:extLst>
      <p:ext uri="{BB962C8B-B14F-4D97-AF65-F5344CB8AC3E}">
        <p14:creationId xmlns:p14="http://schemas.microsoft.com/office/powerpoint/2010/main" val="41034590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标题j+副标题">
    <p:spTree>
      <p:nvGrpSpPr>
        <p:cNvPr id="1" name=""/>
        <p:cNvGrpSpPr/>
        <p:nvPr/>
      </p:nvGrpSpPr>
      <p:grpSpPr>
        <a:xfrm>
          <a:off x="0" y="0"/>
          <a:ext cx="0" cy="0"/>
          <a:chOff x="0" y="0"/>
          <a:chExt cx="0" cy="0"/>
        </a:xfrm>
      </p:grpSpPr>
      <p:pic>
        <p:nvPicPr>
          <p:cNvPr id="7" name="图片 6" descr="组 12"/>
          <p:cNvPicPr>
            <a:picLocks noChangeAspect="1"/>
          </p:cNvPicPr>
          <p:nvPr userDrawn="1"/>
        </p:nvPicPr>
        <p:blipFill>
          <a:blip r:embed="rId2"/>
          <a:stretch>
            <a:fillRect/>
          </a:stretch>
        </p:blipFill>
        <p:spPr>
          <a:xfrm>
            <a:off x="2" y="2"/>
            <a:ext cx="12191153" cy="6882553"/>
          </a:xfrm>
          <a:prstGeom prst="rect">
            <a:avLst/>
          </a:prstGeom>
        </p:spPr>
      </p:pic>
      <p:sp>
        <p:nvSpPr>
          <p:cNvPr id="2" name="TextBox 3"/>
          <p:cNvSpPr txBox="1"/>
          <p:nvPr userDrawn="1"/>
        </p:nvSpPr>
        <p:spPr>
          <a:xfrm>
            <a:off x="1455144" y="1772520"/>
            <a:ext cx="5352725" cy="379656"/>
          </a:xfrm>
          <a:prstGeom prst="rect">
            <a:avLst/>
          </a:prstGeom>
          <a:noFill/>
        </p:spPr>
        <p:txBody>
          <a:bodyPr wrap="square" lIns="0" rIns="0" rtlCol="0">
            <a:spAutoFit/>
          </a:bodyPr>
          <a:lstStyle/>
          <a:p>
            <a:r>
              <a:rPr lang="zh-CN" altLang="en-US" sz="1867" dirty="0">
                <a:latin typeface="Source Han Sans CN" panose="020B0200000000000000" pitchFamily="34" charset="-128"/>
                <a:ea typeface="Source Han Sans CN" panose="020B0200000000000000" pitchFamily="34" charset="-128"/>
              </a:rPr>
              <a:t>副标题</a:t>
            </a:r>
            <a:endParaRPr kumimoji="1" lang="zh-CN" altLang="en-US" sz="1867" dirty="0">
              <a:latin typeface="Source Han Sans CN" panose="020B0200000000000000" pitchFamily="34" charset="-128"/>
              <a:ea typeface="Source Han Sans CN" panose="020B0200000000000000" pitchFamily="34" charset="-128"/>
            </a:endParaRPr>
          </a:p>
        </p:txBody>
      </p:sp>
      <p:sp>
        <p:nvSpPr>
          <p:cNvPr id="5" name="Title 1"/>
          <p:cNvSpPr>
            <a:spLocks noGrp="1"/>
          </p:cNvSpPr>
          <p:nvPr>
            <p:ph type="title" hasCustomPrompt="1"/>
          </p:nvPr>
        </p:nvSpPr>
        <p:spPr>
          <a:xfrm>
            <a:off x="1455422" y="968587"/>
            <a:ext cx="9715500" cy="75184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21"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11" name="图片 10" descr="中英文全称-白色"/>
          <p:cNvPicPr>
            <a:picLocks noChangeAspect="1"/>
          </p:cNvPicPr>
          <p:nvPr userDrawn="1"/>
        </p:nvPicPr>
        <p:blipFill>
          <a:blip r:embed="rId3"/>
          <a:stretch>
            <a:fillRect/>
          </a:stretch>
        </p:blipFill>
        <p:spPr>
          <a:xfrm>
            <a:off x="9390382" y="148169"/>
            <a:ext cx="2857500" cy="503767"/>
          </a:xfrm>
          <a:prstGeom prst="rect">
            <a:avLst/>
          </a:prstGeom>
        </p:spPr>
      </p:pic>
    </p:spTree>
    <p:extLst>
      <p:ext uri="{BB962C8B-B14F-4D97-AF65-F5344CB8AC3E}">
        <p14:creationId xmlns:p14="http://schemas.microsoft.com/office/powerpoint/2010/main" val="308506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0621E-6C63-4462-9E00-64D15A6255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02AB24-E2AA-4684-BA76-9580F9C3F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1AE86CB-DE2E-4F8A-946F-7FFACC2EFAF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C2CF62-1968-4AEB-9310-6820EE436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FDAA11-7A47-41F7-96CF-752FFD71A7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DC9DC9-B3BA-4E19-AAAC-957F2A0321FF}"/>
              </a:ext>
            </a:extLst>
          </p:cNvPr>
          <p:cNvSpPr>
            <a:spLocks noGrp="1"/>
          </p:cNvSpPr>
          <p:nvPr>
            <p:ph type="dt" sz="half" idx="10"/>
          </p:nvPr>
        </p:nvSpPr>
        <p:spPr/>
        <p:txBody>
          <a:bodyPr/>
          <a:lstStyle/>
          <a:p>
            <a:fld id="{629507FF-81BE-475E-AC3B-58BC20F6868D}" type="datetimeFigureOut">
              <a:rPr lang="zh-CN" altLang="en-US" smtClean="0"/>
              <a:t>2024/12/26</a:t>
            </a:fld>
            <a:endParaRPr lang="zh-CN" altLang="en-US"/>
          </a:p>
        </p:txBody>
      </p:sp>
      <p:sp>
        <p:nvSpPr>
          <p:cNvPr id="8" name="页脚占位符 7">
            <a:extLst>
              <a:ext uri="{FF2B5EF4-FFF2-40B4-BE49-F238E27FC236}">
                <a16:creationId xmlns:a16="http://schemas.microsoft.com/office/drawing/2014/main" id="{31D13A17-E399-4386-A11C-28EDC66888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0D2B4F5-251F-4B01-ADBE-4A2F87C5C44D}"/>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2158541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图文">
    <p:spTree>
      <p:nvGrpSpPr>
        <p:cNvPr id="1" name=""/>
        <p:cNvGrpSpPr/>
        <p:nvPr/>
      </p:nvGrpSpPr>
      <p:grpSpPr>
        <a:xfrm>
          <a:off x="0" y="0"/>
          <a:ext cx="0" cy="0"/>
          <a:chOff x="0" y="0"/>
          <a:chExt cx="0" cy="0"/>
        </a:xfrm>
      </p:grpSpPr>
      <p:pic>
        <p:nvPicPr>
          <p:cNvPr id="16" name="图片 15" descr="组 12"/>
          <p:cNvPicPr>
            <a:picLocks noChangeAspect="1"/>
          </p:cNvPicPr>
          <p:nvPr userDrawn="1"/>
        </p:nvPicPr>
        <p:blipFill>
          <a:blip r:embed="rId2"/>
          <a:stretch>
            <a:fillRect/>
          </a:stretch>
        </p:blipFill>
        <p:spPr>
          <a:xfrm>
            <a:off x="2" y="2"/>
            <a:ext cx="12191153" cy="6882553"/>
          </a:xfrm>
          <a:prstGeom prst="rect">
            <a:avLst/>
          </a:prstGeom>
        </p:spPr>
      </p:pic>
      <p:sp>
        <p:nvSpPr>
          <p:cNvPr id="2" name="Title 1"/>
          <p:cNvSpPr>
            <a:spLocks noGrp="1"/>
          </p:cNvSpPr>
          <p:nvPr>
            <p:ph type="title" hasCustomPrompt="1"/>
          </p:nvPr>
        </p:nvSpPr>
        <p:spPr>
          <a:xfrm>
            <a:off x="1394460" y="1212427"/>
            <a:ext cx="10715413"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首个公开的中文超大规模多模态预训练</a:t>
            </a:r>
          </a:p>
        </p:txBody>
      </p:sp>
      <p:sp>
        <p:nvSpPr>
          <p:cNvPr id="352" name="矩形 21"/>
          <p:cNvSpPr/>
          <p:nvPr userDrawn="1"/>
        </p:nvSpPr>
        <p:spPr>
          <a:xfrm>
            <a:off x="3871806" y="2163235"/>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361" name="图片 9" descr="图片 9"/>
          <p:cNvPicPr>
            <a:picLocks noChangeAspect="1"/>
          </p:cNvPicPr>
          <p:nvPr userDrawn="1"/>
        </p:nvPicPr>
        <p:blipFill>
          <a:blip r:embed="rId3"/>
          <a:srcRect r="45618" b="42783"/>
          <a:stretch>
            <a:fillRect/>
          </a:stretch>
        </p:blipFill>
        <p:spPr>
          <a:xfrm>
            <a:off x="1475742" y="2163235"/>
            <a:ext cx="2164927" cy="1515533"/>
          </a:xfrm>
          <a:prstGeom prst="rect">
            <a:avLst/>
          </a:prstGeom>
          <a:ln w="12700">
            <a:miter lim="400000"/>
            <a:headEnd/>
            <a:tailEnd/>
          </a:ln>
        </p:spPr>
      </p:pic>
      <p:sp>
        <p:nvSpPr>
          <p:cNvPr id="22" name="TextBox 21"/>
          <p:cNvSpPr txBox="1"/>
          <p:nvPr userDrawn="1"/>
        </p:nvSpPr>
        <p:spPr>
          <a:xfrm>
            <a:off x="4278960" y="2285023"/>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4" name="矩形 21"/>
          <p:cNvSpPr/>
          <p:nvPr userDrawn="1"/>
        </p:nvSpPr>
        <p:spPr>
          <a:xfrm>
            <a:off x="3851488" y="4089400"/>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6" name="图片 9" descr="图片 9"/>
          <p:cNvPicPr>
            <a:picLocks noChangeAspect="1"/>
          </p:cNvPicPr>
          <p:nvPr userDrawn="1"/>
        </p:nvPicPr>
        <p:blipFill>
          <a:blip r:embed="rId3"/>
          <a:srcRect r="45618" b="42783"/>
          <a:stretch>
            <a:fillRect/>
          </a:stretch>
        </p:blipFill>
        <p:spPr>
          <a:xfrm>
            <a:off x="1455422" y="4089400"/>
            <a:ext cx="2164927" cy="1515533"/>
          </a:xfrm>
          <a:prstGeom prst="rect">
            <a:avLst/>
          </a:prstGeom>
          <a:ln w="12700">
            <a:miter lim="400000"/>
            <a:headEnd/>
            <a:tailEnd/>
          </a:ln>
        </p:spPr>
      </p:pic>
      <p:sp>
        <p:nvSpPr>
          <p:cNvPr id="12" name="Oval 4"/>
          <p:cNvSpPr/>
          <p:nvPr userDrawn="1"/>
        </p:nvSpPr>
        <p:spPr>
          <a:xfrm>
            <a:off x="1215584" y="121230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5" name="TextBox 21"/>
          <p:cNvSpPr txBox="1"/>
          <p:nvPr userDrawn="1"/>
        </p:nvSpPr>
        <p:spPr>
          <a:xfrm>
            <a:off x="4278960" y="4179863"/>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17" name="图片 16" descr="中英文全称-白色"/>
          <p:cNvPicPr>
            <a:picLocks noChangeAspect="1"/>
          </p:cNvPicPr>
          <p:nvPr userDrawn="1"/>
        </p:nvPicPr>
        <p:blipFill>
          <a:blip r:embed="rId4"/>
          <a:stretch>
            <a:fillRect/>
          </a:stretch>
        </p:blipFill>
        <p:spPr>
          <a:xfrm>
            <a:off x="9390382" y="148169"/>
            <a:ext cx="2857500" cy="503767"/>
          </a:xfrm>
          <a:prstGeom prst="rect">
            <a:avLst/>
          </a:prstGeom>
        </p:spPr>
      </p:pic>
    </p:spTree>
    <p:extLst>
      <p:ext uri="{BB962C8B-B14F-4D97-AF65-F5344CB8AC3E}">
        <p14:creationId xmlns:p14="http://schemas.microsoft.com/office/powerpoint/2010/main" val="852396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2" y="2"/>
            <a:ext cx="12191153" cy="6882553"/>
          </a:xfrm>
          <a:prstGeom prst="rect">
            <a:avLst/>
          </a:prstGeom>
        </p:spPr>
      </p:pic>
      <p:sp>
        <p:nvSpPr>
          <p:cNvPr id="22" name="TextBox 21"/>
          <p:cNvSpPr txBox="1"/>
          <p:nvPr userDrawn="1"/>
        </p:nvSpPr>
        <p:spPr>
          <a:xfrm>
            <a:off x="1479128" y="4699849"/>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17" name="TextBox 21"/>
          <p:cNvSpPr txBox="1"/>
          <p:nvPr userDrawn="1"/>
        </p:nvSpPr>
        <p:spPr>
          <a:xfrm>
            <a:off x="4616028" y="4699849"/>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20" name="TextBox 21"/>
          <p:cNvSpPr txBox="1"/>
          <p:nvPr userDrawn="1"/>
        </p:nvSpPr>
        <p:spPr>
          <a:xfrm>
            <a:off x="7784253" y="4699849"/>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23" name="图片 22" descr="VCG211279701682"/>
          <p:cNvPicPr>
            <a:picLocks noChangeAspect="1"/>
          </p:cNvPicPr>
          <p:nvPr userDrawn="1"/>
        </p:nvPicPr>
        <p:blipFill>
          <a:blip r:embed="rId3"/>
          <a:stretch>
            <a:fillRect/>
          </a:stretch>
        </p:blipFill>
        <p:spPr>
          <a:xfrm>
            <a:off x="1487595" y="2418504"/>
            <a:ext cx="2974340" cy="1859280"/>
          </a:xfrm>
          <a:prstGeom prst="rect">
            <a:avLst/>
          </a:prstGeom>
        </p:spPr>
      </p:pic>
      <p:pic>
        <p:nvPicPr>
          <p:cNvPr id="25" name="图片 24" descr="VCG211279701704"/>
          <p:cNvPicPr>
            <a:picLocks noChangeAspect="1"/>
          </p:cNvPicPr>
          <p:nvPr userDrawn="1"/>
        </p:nvPicPr>
        <p:blipFill>
          <a:blip r:embed="rId4"/>
          <a:stretch>
            <a:fillRect/>
          </a:stretch>
        </p:blipFill>
        <p:spPr>
          <a:xfrm>
            <a:off x="7776633" y="2417233"/>
            <a:ext cx="2980267" cy="1862667"/>
          </a:xfrm>
          <a:prstGeom prst="rect">
            <a:avLst/>
          </a:prstGeom>
        </p:spPr>
      </p:pic>
      <p:pic>
        <p:nvPicPr>
          <p:cNvPr id="26" name="图片 25" descr="VCG211287007534"/>
          <p:cNvPicPr>
            <a:picLocks noChangeAspect="1"/>
          </p:cNvPicPr>
          <p:nvPr userDrawn="1"/>
        </p:nvPicPr>
        <p:blipFill>
          <a:blip r:embed="rId5"/>
          <a:stretch>
            <a:fillRect/>
          </a:stretch>
        </p:blipFill>
        <p:spPr>
          <a:xfrm>
            <a:off x="4632115" y="2418927"/>
            <a:ext cx="2974340" cy="1859280"/>
          </a:xfrm>
          <a:prstGeom prst="rect">
            <a:avLst/>
          </a:prstGeom>
        </p:spPr>
      </p:pic>
      <p:pic>
        <p:nvPicPr>
          <p:cNvPr id="4" name="图片 3" descr="中英文全称-白色"/>
          <p:cNvPicPr>
            <a:picLocks noChangeAspect="1"/>
          </p:cNvPicPr>
          <p:nvPr userDrawn="1"/>
        </p:nvPicPr>
        <p:blipFill>
          <a:blip r:embed="rId6"/>
          <a:stretch>
            <a:fillRect/>
          </a:stretch>
        </p:blipFill>
        <p:spPr>
          <a:xfrm>
            <a:off x="9390382" y="148169"/>
            <a:ext cx="2857500" cy="503767"/>
          </a:xfrm>
          <a:prstGeom prst="rect">
            <a:avLst/>
          </a:prstGeom>
        </p:spPr>
      </p:pic>
    </p:spTree>
    <p:extLst>
      <p:ext uri="{BB962C8B-B14F-4D97-AF65-F5344CB8AC3E}">
        <p14:creationId xmlns:p14="http://schemas.microsoft.com/office/powerpoint/2010/main" val="4151546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文字03">
    <p:spTree>
      <p:nvGrpSpPr>
        <p:cNvPr id="1" name=""/>
        <p:cNvGrpSpPr/>
        <p:nvPr/>
      </p:nvGrpSpPr>
      <p:grpSpPr>
        <a:xfrm>
          <a:off x="0" y="0"/>
          <a:ext cx="0" cy="0"/>
          <a:chOff x="0" y="0"/>
          <a:chExt cx="0" cy="0"/>
        </a:xfrm>
      </p:grpSpPr>
      <p:pic>
        <p:nvPicPr>
          <p:cNvPr id="15" name="图片 14" descr="组 12"/>
          <p:cNvPicPr>
            <a:picLocks noChangeAspect="1"/>
          </p:cNvPicPr>
          <p:nvPr userDrawn="1"/>
        </p:nvPicPr>
        <p:blipFill>
          <a:blip r:embed="rId2"/>
          <a:stretch>
            <a:fillRect/>
          </a:stretch>
        </p:blipFill>
        <p:spPr>
          <a:xfrm>
            <a:off x="2" y="2"/>
            <a:ext cx="12191153" cy="6882553"/>
          </a:xfrm>
          <a:prstGeom prst="rect">
            <a:avLst/>
          </a:prstGeom>
        </p:spPr>
      </p:pic>
      <p:sp>
        <p:nvSpPr>
          <p:cNvPr id="4" name="TextBox 21"/>
          <p:cNvSpPr txBox="1"/>
          <p:nvPr userDrawn="1"/>
        </p:nvSpPr>
        <p:spPr>
          <a:xfrm>
            <a:off x="5814812" y="2167334"/>
            <a:ext cx="5131405" cy="2606163"/>
          </a:xfrm>
          <a:prstGeom prst="rect">
            <a:avLst/>
          </a:prstGeom>
          <a:noFill/>
        </p:spPr>
        <p:txBody>
          <a:bodyPr wrap="square" lIns="0" rtlCol="0">
            <a:spAutoFit/>
          </a:bodyPr>
          <a:lstStyle/>
          <a:p>
            <a:pPr lvl="0"/>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更快的计算</a:t>
            </a:r>
          </a:p>
          <a:p>
            <a:pPr lvl="0">
              <a:spcBef>
                <a:spcPts val="2133"/>
              </a:spcBef>
              <a:spcAft>
                <a:spcPts val="2133"/>
              </a:spcAft>
            </a:pPr>
            <a:r>
              <a:rPr lang="zh-CN" altLang="en-US" sz="1867" dirty="0">
                <a:latin typeface="PingFang SC Regular" panose="020B0400000000000000" charset="-122"/>
                <a:ea typeface="PingFang SC Regular" panose="020B0400000000000000" charset="-122"/>
                <a:cs typeface="PingFang SC Regular" panose="020B0400000000000000" charset="-122"/>
              </a:rPr>
              <a:t>欢迎在 </a:t>
            </a:r>
            <a:r>
              <a:rPr lang="en-US" altLang="zh-CN" sz="1867" dirty="0" err="1">
                <a:latin typeface="PingFang SC Regular" panose="020B0400000000000000" charset="-122"/>
                <a:ea typeface="PingFang SC Regular" panose="020B0400000000000000" charset="-122"/>
                <a:cs typeface="PingFang SC Regular" panose="020B0400000000000000" charset="-122"/>
              </a:rPr>
              <a:t>github</a:t>
            </a:r>
            <a:r>
              <a:rPr lang="en-US" altLang="zh-CN" sz="1867" dirty="0">
                <a:latin typeface="PingFang SC Regular" panose="020B0400000000000000" charset="-122"/>
                <a:ea typeface="PingFang SC Regular" panose="020B0400000000000000" charset="-122"/>
                <a:cs typeface="PingFang SC Regular" panose="020B0400000000000000" charset="-122"/>
              </a:rPr>
              <a:t> issue </a:t>
            </a:r>
            <a:r>
              <a:rPr lang="zh-CN" altLang="en-US" sz="1867" dirty="0">
                <a:latin typeface="PingFang SC Regular" panose="020B0400000000000000" charset="-122"/>
                <a:ea typeface="PingFang SC Regular" panose="020B0400000000000000" charset="-122"/>
                <a:cs typeface="PingFang SC Regular" panose="020B0400000000000000" charset="-122"/>
              </a:rPr>
              <a:t>页面提出您的想法和需求</a:t>
            </a:r>
          </a:p>
        </p:txBody>
      </p:sp>
      <p:sp>
        <p:nvSpPr>
          <p:cNvPr id="28" name="文本框 27"/>
          <p:cNvSpPr txBox="1"/>
          <p:nvPr userDrawn="1"/>
        </p:nvSpPr>
        <p:spPr>
          <a:xfrm>
            <a:off x="2096868" y="2332386"/>
            <a:ext cx="2339102" cy="1323439"/>
          </a:xfrm>
          <a:prstGeom prst="rect">
            <a:avLst/>
          </a:prstGeom>
          <a:noFill/>
        </p:spPr>
        <p:txBody>
          <a:bodyPr wrap="none" rtlCol="0">
            <a:spAutoFit/>
          </a:bodyPr>
          <a:lstStyle/>
          <a:p>
            <a:r>
              <a:rPr lang="en-GB" altLang="zh-CN" sz="8000" spc="400" dirty="0" err="1">
                <a:latin typeface="Source Han Sans CN Medium" panose="020B0200000000000000" pitchFamily="34" charset="-128"/>
                <a:ea typeface="Source Han Sans CN Medium" panose="020B0200000000000000" pitchFamily="34" charset="-128"/>
              </a:rPr>
              <a:t>未来</a:t>
            </a:r>
            <a:endParaRPr kumimoji="1" lang="zh-CN" altLang="en-US" sz="8000" spc="400" dirty="0">
              <a:latin typeface="Source Han Sans CN Medium" panose="020B0200000000000000" pitchFamily="34" charset="-128"/>
              <a:ea typeface="Source Han Sans CN Medium" panose="020B0200000000000000" pitchFamily="34" charset="-128"/>
            </a:endParaRPr>
          </a:p>
        </p:txBody>
      </p:sp>
      <p:sp>
        <p:nvSpPr>
          <p:cNvPr id="29" name="文本框 28"/>
          <p:cNvSpPr txBox="1"/>
          <p:nvPr userDrawn="1"/>
        </p:nvSpPr>
        <p:spPr>
          <a:xfrm>
            <a:off x="1983469" y="3620728"/>
            <a:ext cx="2529801" cy="1208344"/>
          </a:xfrm>
          <a:prstGeom prst="rect">
            <a:avLst/>
          </a:prstGeom>
          <a:noFill/>
        </p:spPr>
        <p:txBody>
          <a:bodyPr wrap="square" rtlCol="0">
            <a:spAutoFit/>
          </a:bodyPr>
          <a:lstStyle/>
          <a:p>
            <a:pPr lvl="0" algn="ctr">
              <a:lnSpc>
                <a:spcPct val="120000"/>
              </a:lnSpc>
              <a:spcBef>
                <a:spcPts val="0"/>
              </a:spcBef>
              <a:spcAft>
                <a:spcPts val="0"/>
              </a:spcAft>
            </a:pPr>
            <a:r>
              <a:rPr lang="en-US" altLang="zh-CN" sz="2133" dirty="0" err="1">
                <a:latin typeface="PingFang SC Regular" panose="020B0400000000000000" charset="-122"/>
                <a:ea typeface="PingFang SC Regular" panose="020B0400000000000000" charset="-122"/>
                <a:cs typeface="PingFang SC Regular" panose="020B0400000000000000" charset="-122"/>
              </a:rPr>
              <a:t>FastMoE</a:t>
            </a:r>
            <a:r>
              <a:rPr lang="en-US" altLang="zh-CN" sz="2133" dirty="0">
                <a:latin typeface="PingFang SC Regular" panose="020B0400000000000000" charset="-122"/>
                <a:ea typeface="PingFang SC Regular" panose="020B0400000000000000" charset="-122"/>
                <a:cs typeface="PingFang SC Regular" panose="020B0400000000000000" charset="-122"/>
              </a:rPr>
              <a:t> v0.2.0</a:t>
            </a:r>
          </a:p>
          <a:p>
            <a:pPr lvl="0" algn="ctr">
              <a:lnSpc>
                <a:spcPct val="120000"/>
              </a:lnSpc>
              <a:spcBef>
                <a:spcPts val="0"/>
              </a:spcBef>
              <a:spcAft>
                <a:spcPts val="0"/>
              </a:spcAft>
              <a:buClr>
                <a:schemeClr val="dk2"/>
              </a:buClr>
              <a:buSzPts val="1100"/>
            </a:pPr>
            <a:r>
              <a:rPr lang="zh-CN" altLang="en-US" sz="2133" dirty="0">
                <a:latin typeface="PingFang SC Regular" panose="020B0400000000000000" charset="-122"/>
                <a:ea typeface="PingFang SC Regular" panose="020B0400000000000000" charset="-122"/>
                <a:cs typeface="PingFang SC Regular" panose="020B0400000000000000" charset="-122"/>
              </a:rPr>
              <a:t> 计划中的新功能</a:t>
            </a:r>
          </a:p>
          <a:p>
            <a:endParaRPr kumimoji="1" lang="zh-CN" altLang="en-US" sz="2133" dirty="0">
              <a:latin typeface="PingFang SC Regular" panose="020B0400000000000000" charset="-122"/>
              <a:ea typeface="PingFang SC Regular" panose="020B0400000000000000" charset="-122"/>
              <a:cs typeface="PingFang SC Regular" panose="020B0400000000000000" charset="-122"/>
            </a:endParaRPr>
          </a:p>
        </p:txBody>
      </p:sp>
      <p:sp>
        <p:nvSpPr>
          <p:cNvPr id="12" name="Oval 4"/>
          <p:cNvSpPr/>
          <p:nvPr userDrawn="1"/>
        </p:nvSpPr>
        <p:spPr>
          <a:xfrm>
            <a:off x="2096964" y="233244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 name="椭圆 4"/>
          <p:cNvSpPr/>
          <p:nvPr userDrawn="1"/>
        </p:nvSpPr>
        <p:spPr>
          <a:xfrm>
            <a:off x="5411893" y="2303781"/>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userDrawn="1"/>
        </p:nvSpPr>
        <p:spPr>
          <a:xfrm>
            <a:off x="5411893" y="2848188"/>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userDrawn="1"/>
        </p:nvSpPr>
        <p:spPr>
          <a:xfrm>
            <a:off x="5411893" y="3379048"/>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userDrawn="1"/>
        </p:nvSpPr>
        <p:spPr>
          <a:xfrm>
            <a:off x="5411893" y="3941233"/>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userDrawn="1"/>
        </p:nvSpPr>
        <p:spPr>
          <a:xfrm>
            <a:off x="5411893" y="4503421"/>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2" y="148169"/>
            <a:ext cx="2857500" cy="503767"/>
          </a:xfrm>
          <a:prstGeom prst="rect">
            <a:avLst/>
          </a:prstGeom>
        </p:spPr>
      </p:pic>
    </p:spTree>
    <p:extLst>
      <p:ext uri="{BB962C8B-B14F-4D97-AF65-F5344CB8AC3E}">
        <p14:creationId xmlns:p14="http://schemas.microsoft.com/office/powerpoint/2010/main" val="6188376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logo">
    <p:bg>
      <p:bgPr>
        <a:solidFill>
          <a:schemeClr val="bg1"/>
        </a:solidFill>
        <a:effectLst/>
      </p:bgPr>
    </p:bg>
    <p:spTree>
      <p:nvGrpSpPr>
        <p:cNvPr id="1" name=""/>
        <p:cNvGrpSpPr/>
        <p:nvPr/>
      </p:nvGrpSpPr>
      <p:grpSpPr>
        <a:xfrm>
          <a:off x="0" y="0"/>
          <a:ext cx="0" cy="0"/>
          <a:chOff x="0" y="0"/>
          <a:chExt cx="0" cy="0"/>
        </a:xfrm>
      </p:grpSpPr>
      <p:pic>
        <p:nvPicPr>
          <p:cNvPr id="11" name="图片 10" descr="02 拷贝"/>
          <p:cNvPicPr>
            <a:picLocks noChangeAspect="1"/>
          </p:cNvPicPr>
          <p:nvPr userDrawn="1"/>
        </p:nvPicPr>
        <p:blipFill>
          <a:blip r:embed="rId2"/>
          <a:stretch>
            <a:fillRect/>
          </a:stretch>
        </p:blipFill>
        <p:spPr>
          <a:xfrm>
            <a:off x="2" y="15240"/>
            <a:ext cx="12192847" cy="6883400"/>
          </a:xfrm>
          <a:prstGeom prst="rect">
            <a:avLst/>
          </a:prstGeom>
        </p:spPr>
      </p:pic>
      <p:sp>
        <p:nvSpPr>
          <p:cNvPr id="13" name="文本框 12"/>
          <p:cNvSpPr txBox="1"/>
          <p:nvPr userDrawn="1"/>
        </p:nvSpPr>
        <p:spPr>
          <a:xfrm>
            <a:off x="3864187" y="1809329"/>
            <a:ext cx="5415280" cy="995209"/>
          </a:xfrm>
          <a:prstGeom prst="rect">
            <a:avLst/>
          </a:prstGeom>
          <a:noFill/>
        </p:spPr>
        <p:txBody>
          <a:bodyPr wrap="square" rtlCol="0" anchor="t">
            <a:spAutoFit/>
          </a:bodyPr>
          <a:lstStyle/>
          <a:p>
            <a:pPr>
              <a:lnSpc>
                <a:spcPct val="100000"/>
              </a:lnSpc>
            </a:pPr>
            <a:r>
              <a:rPr lang="en-GB" altLang="zh-CN" sz="5867">
                <a:latin typeface="Acumin Variable C..." charset="0"/>
                <a:ea typeface="PingFang SC Medium" panose="020B0400000000000000" charset="-122"/>
                <a:cs typeface="Acumin Variable C..." charset="0"/>
                <a:sym typeface="+mn-ea"/>
              </a:rPr>
              <a:t>Faster  MoE</a:t>
            </a:r>
          </a:p>
        </p:txBody>
      </p:sp>
      <p:sp>
        <p:nvSpPr>
          <p:cNvPr id="14" name="文本框 13"/>
          <p:cNvSpPr txBox="1"/>
          <p:nvPr userDrawn="1"/>
        </p:nvSpPr>
        <p:spPr>
          <a:xfrm>
            <a:off x="3056761" y="3129282"/>
            <a:ext cx="6587067" cy="625877"/>
          </a:xfrm>
          <a:prstGeom prst="rect">
            <a:avLst/>
          </a:prstGeom>
          <a:noFill/>
        </p:spPr>
        <p:txBody>
          <a:bodyPr wrap="square" lIns="0" rtlCol="0" anchor="t">
            <a:spAutoFit/>
          </a:bodyPr>
          <a:lstStyle/>
          <a:p>
            <a:pPr algn="dist"/>
            <a:r>
              <a:rPr lang="zh-CN" altLang="en-US" sz="3467">
                <a:latin typeface="PingFang SC Medium" panose="020B0400000000000000" charset="-122"/>
                <a:ea typeface="PingFang SC Medium" panose="020B0400000000000000" charset="-122"/>
              </a:rPr>
              <a:t>期待您的加入</a:t>
            </a:r>
          </a:p>
        </p:txBody>
      </p:sp>
      <p:sp>
        <p:nvSpPr>
          <p:cNvPr id="15" name="椭圆 14"/>
          <p:cNvSpPr/>
          <p:nvPr userDrawn="1"/>
        </p:nvSpPr>
        <p:spPr>
          <a:xfrm>
            <a:off x="9410700"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3114887" y="2900680"/>
            <a:ext cx="6336000"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userDrawn="1"/>
        </p:nvSpPr>
        <p:spPr>
          <a:xfrm>
            <a:off x="3056467"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2" y="148169"/>
            <a:ext cx="2857500" cy="503767"/>
          </a:xfrm>
          <a:prstGeom prst="rect">
            <a:avLst/>
          </a:prstGeom>
        </p:spPr>
      </p:pic>
    </p:spTree>
    <p:extLst>
      <p:ext uri="{BB962C8B-B14F-4D97-AF65-F5344CB8AC3E}">
        <p14:creationId xmlns:p14="http://schemas.microsoft.com/office/powerpoint/2010/main" val="33932571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85" y="565194"/>
            <a:ext cx="5399920" cy="5728121"/>
          </a:xfrm>
        </p:spPr>
        <p:txBody>
          <a:bodyPr vert="horz" lIns="101600" tIns="0" rIns="82550" bIns="0" rtlCol="0">
            <a:noAutofit/>
          </a:bodyPr>
          <a:lstStyle>
            <a:lvl1pPr marL="122960" marR="0" lvl="0" indent="-122960" algn="l" defTabSz="78000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1pPr>
            <a:lvl2pPr marL="368336" marR="0" lvl="1" indent="-122960" algn="l" defTabSz="780004" rtl="0" eaLnBrk="1" fontAlgn="auto" latinLnBrk="0" hangingPunct="1">
              <a:lnSpc>
                <a:spcPct val="130000"/>
              </a:lnSpc>
              <a:spcBef>
                <a:spcPct val="0"/>
              </a:spcBef>
              <a:spcAft>
                <a:spcPts val="853"/>
              </a:spcAft>
              <a:buFont typeface="Arial" panose="020B0604020202020204" pitchFamily="34" charset="0"/>
              <a:buChar char="•"/>
              <a:tabLst>
                <a:tab pos="1373134" algn="l"/>
              </a:tabLst>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2pPr>
            <a:lvl3pPr marL="614255" marR="0" lvl="2" indent="-122960" algn="l" defTabSz="78000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3pPr>
            <a:lvl4pPr marL="859631" marR="0" lvl="3" indent="-122960" algn="l" defTabSz="78000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4pPr>
            <a:lvl5pPr marL="1105548" marR="0" lvl="4" indent="-122960" algn="l" defTabSz="78000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7631" y="565194"/>
            <a:ext cx="5399920" cy="5728121"/>
          </a:xfrm>
        </p:spPr>
        <p:txBody>
          <a:bodyPr vert="horz" lIns="101600" tIns="0" rIns="82550" bIns="0" rtlCol="0">
            <a:noAutofit/>
          </a:bodyPr>
          <a:lstStyle>
            <a:lvl1pPr marL="122960" marR="0" lvl="0" indent="-122960" algn="l" defTabSz="78000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1pPr>
            <a:lvl2pPr marL="368336" marR="0" lvl="1" indent="-122960" algn="l" defTabSz="780004" rtl="0" eaLnBrk="1" fontAlgn="auto" latinLnBrk="0" hangingPunct="1">
              <a:lnSpc>
                <a:spcPct val="130000"/>
              </a:lnSpc>
              <a:spcBef>
                <a:spcPct val="0"/>
              </a:spcBef>
              <a:spcAft>
                <a:spcPts val="853"/>
              </a:spcAft>
              <a:buFont typeface="Arial" panose="020B0604020202020204" pitchFamily="34" charset="0"/>
              <a:buChar char="•"/>
              <a:tabLst>
                <a:tab pos="1373134" algn="l"/>
              </a:tabLst>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2pPr>
            <a:lvl3pPr marL="614255" marR="0" lvl="2" indent="-122960" algn="l" defTabSz="78000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3pPr>
            <a:lvl4pPr marL="859631" marR="0" lvl="3" indent="-122960" algn="l" defTabSz="78000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4pPr>
            <a:lvl5pPr marL="1105548" marR="0" lvl="4" indent="-122960" algn="l" defTabSz="78000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extLst>
      <p:ext uri="{BB962C8B-B14F-4D97-AF65-F5344CB8AC3E}">
        <p14:creationId xmlns:p14="http://schemas.microsoft.com/office/powerpoint/2010/main" val="23348861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7385A-B0E2-4796-8353-BA31D7A5C5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FB1267-9987-4491-AEF7-7A19E0875E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D77147-F7B0-4607-A878-BCDAB6A35D44}"/>
              </a:ext>
            </a:extLst>
          </p:cNvPr>
          <p:cNvSpPr>
            <a:spLocks noGrp="1"/>
          </p:cNvSpPr>
          <p:nvPr>
            <p:ph type="dt" sz="half" idx="10"/>
          </p:nvPr>
        </p:nvSpPr>
        <p:spPr/>
        <p:txBody>
          <a:bodyPr/>
          <a:lstStyle/>
          <a:p>
            <a:fld id="{66CADDAC-55E6-4D3B-96F5-878DBDAC1C9B}" type="datetimeFigureOut">
              <a:rPr lang="zh-CN" altLang="en-US" smtClean="0"/>
              <a:t>2024/12/26</a:t>
            </a:fld>
            <a:endParaRPr lang="zh-CN" altLang="en-US"/>
          </a:p>
        </p:txBody>
      </p:sp>
      <p:sp>
        <p:nvSpPr>
          <p:cNvPr id="5" name="页脚占位符 4">
            <a:extLst>
              <a:ext uri="{FF2B5EF4-FFF2-40B4-BE49-F238E27FC236}">
                <a16:creationId xmlns:a16="http://schemas.microsoft.com/office/drawing/2014/main" id="{49DE5A0C-4EF5-4A8A-A75E-61F53180A7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1560C9-F660-44D1-90D1-D44C6FB79DA9}"/>
              </a:ext>
            </a:extLst>
          </p:cNvPr>
          <p:cNvSpPr>
            <a:spLocks noGrp="1"/>
          </p:cNvSpPr>
          <p:nvPr>
            <p:ph type="sldNum" sz="quarter" idx="12"/>
          </p:nvPr>
        </p:nvSpPr>
        <p:spPr/>
        <p:txBody>
          <a:bodyPr/>
          <a:lstStyle/>
          <a:p>
            <a:fld id="{5C4378A8-C565-4AD9-A7CD-2CC3D173DE46}" type="slidenum">
              <a:rPr lang="zh-CN" altLang="en-US" smtClean="0"/>
              <a:t>‹#›</a:t>
            </a:fld>
            <a:endParaRPr lang="zh-CN" altLang="en-US"/>
          </a:p>
        </p:txBody>
      </p:sp>
    </p:spTree>
    <p:extLst>
      <p:ext uri="{BB962C8B-B14F-4D97-AF65-F5344CB8AC3E}">
        <p14:creationId xmlns:p14="http://schemas.microsoft.com/office/powerpoint/2010/main" val="28239990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a:xfrm>
            <a:off x="838200" y="1825625"/>
            <a:ext cx="5181600" cy="4351339"/>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a:spLocks noGrp="1"/>
          </p:cNvSpPr>
          <p:nvPr>
            <p:ph idx="2"/>
          </p:nvPr>
        </p:nvSpPr>
        <p:spPr>
          <a:xfrm>
            <a:off x="6172200" y="1825625"/>
            <a:ext cx="5181600" cy="4351339"/>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extLst>
      <p:ext uri="{BB962C8B-B14F-4D97-AF65-F5344CB8AC3E}">
        <p14:creationId xmlns:p14="http://schemas.microsoft.com/office/powerpoint/2010/main" val="636861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2" y="300278"/>
            <a:ext cx="9203100" cy="348223"/>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1" y="1125968"/>
            <a:ext cx="11081267"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7" name="图片 6" descr="图片包含 游戏机&#10;&#10;描述已自动生成"/>
          <p:cNvPicPr>
            <a:picLocks noChangeAspect="1"/>
          </p:cNvPicPr>
          <p:nvPr userDrawn="1"/>
        </p:nvPicPr>
        <p:blipFill>
          <a:blip r:embed="rId2" cstate="screen"/>
          <a:stretch>
            <a:fillRect/>
          </a:stretch>
        </p:blipFill>
        <p:spPr>
          <a:xfrm>
            <a:off x="11461847" y="6544235"/>
            <a:ext cx="501855" cy="127615"/>
          </a:xfrm>
          <a:prstGeom prst="rect">
            <a:avLst/>
          </a:prstGeom>
        </p:spPr>
      </p:pic>
      <p:sp>
        <p:nvSpPr>
          <p:cNvPr id="8" name="矩形 7"/>
          <p:cNvSpPr/>
          <p:nvPr userDrawn="1"/>
        </p:nvSpPr>
        <p:spPr>
          <a:xfrm>
            <a:off x="-12700" y="260011"/>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1"/>
          </a:p>
        </p:txBody>
      </p:sp>
      <p:pic>
        <p:nvPicPr>
          <p:cNvPr id="12" name="图片 11"/>
          <p:cNvPicPr>
            <a:picLocks noChangeAspect="1"/>
          </p:cNvPicPr>
          <p:nvPr userDrawn="1"/>
        </p:nvPicPr>
        <p:blipFill>
          <a:blip r:embed="rId3" cstate="screen"/>
          <a:stretch>
            <a:fillRect/>
          </a:stretch>
        </p:blipFill>
        <p:spPr>
          <a:xfrm>
            <a:off x="9837188" y="233478"/>
            <a:ext cx="2180685" cy="477471"/>
          </a:xfrm>
          <a:prstGeom prst="rect">
            <a:avLst/>
          </a:prstGeom>
        </p:spPr>
      </p:pic>
      <p:sp>
        <p:nvSpPr>
          <p:cNvPr id="13" name="灯片编号占位符 16"/>
          <p:cNvSpPr>
            <a:spLocks noGrp="1"/>
          </p:cNvSpPr>
          <p:nvPr>
            <p:ph type="sldNum" sz="quarter" idx="4"/>
          </p:nvPr>
        </p:nvSpPr>
        <p:spPr>
          <a:xfrm>
            <a:off x="11194234" y="6546559"/>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20364914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0D64AA-7D69-4B08-A50B-0F7AD856AA6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18CFC83-2021-43EB-96B8-AF8EE932AE31}"/>
              </a:ext>
            </a:extLst>
          </p:cNvPr>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55E35BC-3C3D-4E6E-9850-27098EECF545}"/>
              </a:ext>
            </a:extLst>
          </p:cNvPr>
          <p:cNvSpPr>
            <a:spLocks noGrp="1"/>
          </p:cNvSpPr>
          <p:nvPr>
            <p:ph type="dt" sz="half" idx="10"/>
          </p:nvPr>
        </p:nvSpPr>
        <p:spPr/>
        <p:txBody>
          <a:bodyPr/>
          <a:lstStyle/>
          <a:p>
            <a:pPr defTabSz="913508">
              <a:defRPr/>
            </a:pPr>
            <a:fld id="{9D41390E-C271-44D4-9EF6-AE18BFF1AD0A}" type="datetimeFigureOut">
              <a:rPr lang="zh-CN" altLang="en-US" smtClean="0">
                <a:solidFill>
                  <a:srgbClr val="FEFFFE"/>
                </a:solidFill>
              </a:rPr>
              <a:pPr defTabSz="913508">
                <a:defRPr/>
              </a:pPr>
              <a:t>2024/12/26</a:t>
            </a:fld>
            <a:endParaRPr lang="zh-CN" altLang="en-US">
              <a:solidFill>
                <a:srgbClr val="FEFFFE"/>
              </a:solidFill>
            </a:endParaRPr>
          </a:p>
        </p:txBody>
      </p:sp>
      <p:sp>
        <p:nvSpPr>
          <p:cNvPr id="5" name="页脚占位符 4">
            <a:extLst>
              <a:ext uri="{FF2B5EF4-FFF2-40B4-BE49-F238E27FC236}">
                <a16:creationId xmlns:a16="http://schemas.microsoft.com/office/drawing/2014/main" id="{132BDA39-601B-4856-A1FE-C20E8C492DF7}"/>
              </a:ext>
            </a:extLst>
          </p:cNvPr>
          <p:cNvSpPr>
            <a:spLocks noGrp="1"/>
          </p:cNvSpPr>
          <p:nvPr>
            <p:ph type="ftr" sz="quarter" idx="11"/>
          </p:nvPr>
        </p:nvSpPr>
        <p:spPr/>
        <p:txBody>
          <a:bodyPr/>
          <a:lstStyle/>
          <a:p>
            <a:pPr defTabSz="913508">
              <a:defRPr/>
            </a:pPr>
            <a:endParaRPr lang="zh-CN" altLang="en-US">
              <a:solidFill>
                <a:srgbClr val="FEFFFE"/>
              </a:solidFill>
            </a:endParaRPr>
          </a:p>
        </p:txBody>
      </p:sp>
      <p:sp>
        <p:nvSpPr>
          <p:cNvPr id="6" name="灯片编号占位符 5">
            <a:extLst>
              <a:ext uri="{FF2B5EF4-FFF2-40B4-BE49-F238E27FC236}">
                <a16:creationId xmlns:a16="http://schemas.microsoft.com/office/drawing/2014/main" id="{08640A22-4632-444D-A532-AD221120098E}"/>
              </a:ext>
            </a:extLst>
          </p:cNvPr>
          <p:cNvSpPr>
            <a:spLocks noGrp="1"/>
          </p:cNvSpPr>
          <p:nvPr>
            <p:ph type="sldNum" sz="quarter" idx="12"/>
          </p:nvPr>
        </p:nvSpPr>
        <p:spPr/>
        <p:txBody>
          <a:bodyPr/>
          <a:lstStyle/>
          <a:p>
            <a:pPr defTabSz="913508">
              <a:defRPr/>
            </a:pPr>
            <a:fld id="{128D0928-4FC4-4A8A-81C5-98201E2647FD}" type="slidenum">
              <a:rPr lang="zh-CN" altLang="en-US" smtClean="0">
                <a:solidFill>
                  <a:srgbClr val="FEFFFE"/>
                </a:solidFill>
              </a:rPr>
              <a:pPr defTabSz="913508">
                <a:defRPr/>
              </a:pPr>
              <a:t>‹#›</a:t>
            </a:fld>
            <a:endParaRPr lang="zh-CN" altLang="en-US">
              <a:solidFill>
                <a:srgbClr val="FEFFFE"/>
              </a:solidFill>
            </a:endParaRPr>
          </a:p>
        </p:txBody>
      </p:sp>
    </p:spTree>
    <p:extLst>
      <p:ext uri="{BB962C8B-B14F-4D97-AF65-F5344CB8AC3E}">
        <p14:creationId xmlns:p14="http://schemas.microsoft.com/office/powerpoint/2010/main" val="22429282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2" y="300278"/>
            <a:ext cx="9203100" cy="348223"/>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1" y="1125968"/>
            <a:ext cx="11081267"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sp>
        <p:nvSpPr>
          <p:cNvPr id="15" name="矩形 14"/>
          <p:cNvSpPr/>
          <p:nvPr userDrawn="1"/>
        </p:nvSpPr>
        <p:spPr>
          <a:xfrm>
            <a:off x="-12700" y="260011"/>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1"/>
          </a:p>
        </p:txBody>
      </p:sp>
    </p:spTree>
    <p:extLst>
      <p:ext uri="{BB962C8B-B14F-4D97-AF65-F5344CB8AC3E}">
        <p14:creationId xmlns:p14="http://schemas.microsoft.com/office/powerpoint/2010/main" val="2747445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D298F-1EDA-4DD1-9D19-4C8F83EF30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AA88A3-7EB0-41EA-AAC9-1E40D31D83D4}"/>
              </a:ext>
            </a:extLst>
          </p:cNvPr>
          <p:cNvSpPr>
            <a:spLocks noGrp="1"/>
          </p:cNvSpPr>
          <p:nvPr>
            <p:ph type="dt" sz="half" idx="10"/>
          </p:nvPr>
        </p:nvSpPr>
        <p:spPr/>
        <p:txBody>
          <a:bodyPr/>
          <a:lstStyle/>
          <a:p>
            <a:fld id="{629507FF-81BE-475E-AC3B-58BC20F6868D}" type="datetimeFigureOut">
              <a:rPr lang="zh-CN" altLang="en-US" smtClean="0"/>
              <a:t>2024/12/26</a:t>
            </a:fld>
            <a:endParaRPr lang="zh-CN" altLang="en-US"/>
          </a:p>
        </p:txBody>
      </p:sp>
      <p:sp>
        <p:nvSpPr>
          <p:cNvPr id="4" name="页脚占位符 3">
            <a:extLst>
              <a:ext uri="{FF2B5EF4-FFF2-40B4-BE49-F238E27FC236}">
                <a16:creationId xmlns:a16="http://schemas.microsoft.com/office/drawing/2014/main" id="{BC619073-DC75-495E-BE22-0C1BC20FE7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A21CA4-BDCB-46CF-8EBD-2A5316F8C77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1898861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35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C9C7DD-C70B-4671-9F89-13278486A3D3}"/>
              </a:ext>
            </a:extLst>
          </p:cNvPr>
          <p:cNvSpPr>
            <a:spLocks noGrp="1"/>
          </p:cNvSpPr>
          <p:nvPr>
            <p:ph type="dt" sz="half" idx="10"/>
          </p:nvPr>
        </p:nvSpPr>
        <p:spPr/>
        <p:txBody>
          <a:bodyPr/>
          <a:lstStyle/>
          <a:p>
            <a:fld id="{629507FF-81BE-475E-AC3B-58BC20F6868D}" type="datetimeFigureOut">
              <a:rPr lang="zh-CN" altLang="en-US" smtClean="0"/>
              <a:t>2024/12/26</a:t>
            </a:fld>
            <a:endParaRPr lang="zh-CN" altLang="en-US"/>
          </a:p>
        </p:txBody>
      </p:sp>
      <p:sp>
        <p:nvSpPr>
          <p:cNvPr id="3" name="页脚占位符 2">
            <a:extLst>
              <a:ext uri="{FF2B5EF4-FFF2-40B4-BE49-F238E27FC236}">
                <a16:creationId xmlns:a16="http://schemas.microsoft.com/office/drawing/2014/main" id="{D1DE3628-6DBC-4DFE-83EB-D774A01293C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7D94E1-6B01-4A4D-BC19-654EF80039D9}"/>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414828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4B1BE-8A5B-4D69-9F4C-E7B992A319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184290-C1A5-4739-8B67-CEA69F2A74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769A9EF-F3F8-41EA-9F55-F11C2EA5B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BB5BDA0-CB28-462A-B96E-94AC6189FA9E}"/>
              </a:ext>
            </a:extLst>
          </p:cNvPr>
          <p:cNvSpPr>
            <a:spLocks noGrp="1"/>
          </p:cNvSpPr>
          <p:nvPr>
            <p:ph type="dt" sz="half" idx="10"/>
          </p:nvPr>
        </p:nvSpPr>
        <p:spPr/>
        <p:txBody>
          <a:bodyPr/>
          <a:lstStyle/>
          <a:p>
            <a:fld id="{629507FF-81BE-475E-AC3B-58BC20F6868D}" type="datetimeFigureOut">
              <a:rPr lang="zh-CN" altLang="en-US" smtClean="0"/>
              <a:t>2024/12/26</a:t>
            </a:fld>
            <a:endParaRPr lang="zh-CN" altLang="en-US"/>
          </a:p>
        </p:txBody>
      </p:sp>
      <p:sp>
        <p:nvSpPr>
          <p:cNvPr id="6" name="页脚占位符 5">
            <a:extLst>
              <a:ext uri="{FF2B5EF4-FFF2-40B4-BE49-F238E27FC236}">
                <a16:creationId xmlns:a16="http://schemas.microsoft.com/office/drawing/2014/main" id="{488596F2-9F97-4B7E-B576-6B2BB8C720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A3256D-1B04-4D48-AAE8-94D1ED27D2D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46567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89935-06EF-4292-B2FE-A15595A8EB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73FE0C-76B5-4BD9-A4D3-0446B893A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7454D-13FE-433D-B7E4-C974FB25A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C10BB8-9BED-4F8F-B237-B13736397982}"/>
              </a:ext>
            </a:extLst>
          </p:cNvPr>
          <p:cNvSpPr>
            <a:spLocks noGrp="1"/>
          </p:cNvSpPr>
          <p:nvPr>
            <p:ph type="dt" sz="half" idx="10"/>
          </p:nvPr>
        </p:nvSpPr>
        <p:spPr/>
        <p:txBody>
          <a:bodyPr/>
          <a:lstStyle/>
          <a:p>
            <a:fld id="{629507FF-81BE-475E-AC3B-58BC20F6868D}" type="datetimeFigureOut">
              <a:rPr lang="zh-CN" altLang="en-US" smtClean="0"/>
              <a:t>2024/12/26</a:t>
            </a:fld>
            <a:endParaRPr lang="zh-CN" altLang="en-US"/>
          </a:p>
        </p:txBody>
      </p:sp>
      <p:sp>
        <p:nvSpPr>
          <p:cNvPr id="6" name="页脚占位符 5">
            <a:extLst>
              <a:ext uri="{FF2B5EF4-FFF2-40B4-BE49-F238E27FC236}">
                <a16:creationId xmlns:a16="http://schemas.microsoft.com/office/drawing/2014/main" id="{0AFC3148-0A45-41B0-960D-0D09F0A6E0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46778D-5EA0-49E4-8BA2-36D47DCB48B2}"/>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572912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D15AF90-4EF3-49B9-AFEA-606CC93B7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A428F-2412-49A1-B4E2-449B78E9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525492-8E28-40FB-A0C7-C43A4B7A8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507FF-81BE-475E-AC3B-58BC20F6868D}" type="datetimeFigureOut">
              <a:rPr lang="zh-CN" altLang="en-US" smtClean="0"/>
              <a:t>2024/12/26</a:t>
            </a:fld>
            <a:endParaRPr lang="zh-CN" altLang="en-US"/>
          </a:p>
        </p:txBody>
      </p:sp>
      <p:sp>
        <p:nvSpPr>
          <p:cNvPr id="5" name="页脚占位符 4">
            <a:extLst>
              <a:ext uri="{FF2B5EF4-FFF2-40B4-BE49-F238E27FC236}">
                <a16:creationId xmlns:a16="http://schemas.microsoft.com/office/drawing/2014/main" id="{EE43E7BC-A94A-4BDF-A16E-97048AE184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877D9B0-65EF-4FF5-A395-437DC14A5B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220212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26094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5" r:id="rId12"/>
    <p:sldLayoutId id="2147483676" r:id="rId13"/>
    <p:sldLayoutId id="2147483677" r:id="rId14"/>
    <p:sldLayoutId id="2147483678" r:id="rId15"/>
    <p:sldLayoutId id="2147483679" r:id="rId16"/>
    <p:sldLayoutId id="2147483680" r:id="rId17"/>
  </p:sldLayoutIdLst>
  <p:hf hdr="0" ftr="0" dt="0"/>
  <p:txStyles>
    <p:titleStyle>
      <a:lvl1pPr algn="l" defTabSz="913530" rtl="0" eaLnBrk="1" latinLnBrk="0" hangingPunct="1">
        <a:lnSpc>
          <a:spcPct val="75000"/>
        </a:lnSpc>
        <a:spcBef>
          <a:spcPct val="0"/>
        </a:spcBef>
        <a:buNone/>
        <a:defRPr sz="4400" kern="1200" spc="-151" baseline="0">
          <a:solidFill>
            <a:schemeClr val="tx1"/>
          </a:solidFill>
          <a:latin typeface="+mj-lt"/>
          <a:ea typeface="+mj-ea"/>
          <a:cs typeface="+mj-cs"/>
        </a:defRPr>
      </a:lvl1pPr>
    </p:titleStyle>
    <p:bodyStyle>
      <a:lvl1pPr marL="0" indent="0" algn="l" defTabSz="913530" rtl="0" eaLnBrk="1" latinLnBrk="0" hangingPunct="1">
        <a:lnSpc>
          <a:spcPct val="150000"/>
        </a:lnSpc>
        <a:spcBef>
          <a:spcPts val="1000"/>
        </a:spcBef>
        <a:buFont typeface="Arial" panose="020B0604020202090204" pitchFamily="34" charset="0"/>
        <a:buNone/>
        <a:defRPr sz="2800" kern="1200">
          <a:solidFill>
            <a:schemeClr val="tx1"/>
          </a:solidFill>
          <a:latin typeface="+mn-lt"/>
          <a:ea typeface="+mn-ea"/>
          <a:cs typeface="+mn-cs"/>
        </a:defRPr>
      </a:lvl1pPr>
      <a:lvl2pPr marL="0" indent="0" algn="l" defTabSz="913530" rtl="0" eaLnBrk="1" latinLnBrk="0" hangingPunct="1">
        <a:lnSpc>
          <a:spcPct val="150000"/>
        </a:lnSpc>
        <a:spcBef>
          <a:spcPts val="500"/>
        </a:spcBef>
        <a:buFont typeface="Arial" panose="020B0604020202090204" pitchFamily="34" charset="0"/>
        <a:buNone/>
        <a:defRPr sz="1800" kern="1200">
          <a:solidFill>
            <a:schemeClr val="tx1"/>
          </a:solidFill>
          <a:latin typeface="+mn-lt"/>
          <a:ea typeface="+mn-ea"/>
          <a:cs typeface="+mn-cs"/>
        </a:defRPr>
      </a:lvl2pPr>
      <a:lvl3pPr marL="0" indent="0" algn="l" defTabSz="913530" rtl="0" eaLnBrk="1" latinLnBrk="0" hangingPunct="1">
        <a:lnSpc>
          <a:spcPct val="150000"/>
        </a:lnSpc>
        <a:spcBef>
          <a:spcPts val="500"/>
        </a:spcBef>
        <a:buFont typeface="Arial" panose="020B0604020202090204" pitchFamily="34" charset="0"/>
        <a:buNone/>
        <a:defRPr sz="1200" kern="1200">
          <a:solidFill>
            <a:schemeClr val="tx1"/>
          </a:solidFill>
          <a:latin typeface="+mn-lt"/>
          <a:ea typeface="+mn-ea"/>
          <a:cs typeface="+mn-cs"/>
        </a:defRPr>
      </a:lvl3pPr>
      <a:lvl4pPr marL="0" indent="0" algn="l" defTabSz="913530" rtl="0" eaLnBrk="1" latinLnBrk="0" hangingPunct="1">
        <a:lnSpc>
          <a:spcPct val="150000"/>
        </a:lnSpc>
        <a:spcBef>
          <a:spcPts val="500"/>
        </a:spcBef>
        <a:buFont typeface="Arial" panose="020B0604020202090204" pitchFamily="34" charset="0"/>
        <a:buNone/>
        <a:defRPr sz="1000" kern="1200">
          <a:solidFill>
            <a:schemeClr val="tx1">
              <a:alpha val="70000"/>
            </a:schemeClr>
          </a:solidFill>
          <a:latin typeface="+mn-lt"/>
          <a:ea typeface="+mn-ea"/>
          <a:cs typeface="+mn-cs"/>
        </a:defRPr>
      </a:lvl4pPr>
      <a:lvl5pPr marL="0" indent="0" algn="l" defTabSz="913530" rtl="0" eaLnBrk="1" latinLnBrk="0" hangingPunct="1">
        <a:lnSpc>
          <a:spcPct val="150000"/>
        </a:lnSpc>
        <a:spcBef>
          <a:spcPts val="500"/>
        </a:spcBef>
        <a:buFont typeface="Arial" panose="020B0604020202090204" pitchFamily="34" charset="0"/>
        <a:buNone/>
        <a:defRPr sz="1000" kern="1200" baseline="0">
          <a:solidFill>
            <a:schemeClr val="tx1">
              <a:alpha val="50000"/>
            </a:schemeClr>
          </a:solidFill>
          <a:latin typeface="+mn-lt"/>
          <a:ea typeface="+mn-ea"/>
          <a:cs typeface="+mn-cs"/>
        </a:defRPr>
      </a:lvl5pPr>
      <a:lvl6pPr marL="2514537"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726"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8914"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103"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530" rtl="0" eaLnBrk="1" latinLnBrk="0" hangingPunct="1">
        <a:defRPr sz="1800" kern="1200">
          <a:solidFill>
            <a:schemeClr val="tx1"/>
          </a:solidFill>
          <a:latin typeface="+mn-lt"/>
          <a:ea typeface="+mn-ea"/>
          <a:cs typeface="+mn-cs"/>
        </a:defRPr>
      </a:lvl1pPr>
      <a:lvl2pPr marL="457189" algn="l" defTabSz="913530" rtl="0" eaLnBrk="1" latinLnBrk="0" hangingPunct="1">
        <a:defRPr sz="1800" kern="1200">
          <a:solidFill>
            <a:schemeClr val="tx1"/>
          </a:solidFill>
          <a:latin typeface="+mn-lt"/>
          <a:ea typeface="+mn-ea"/>
          <a:cs typeface="+mn-cs"/>
        </a:defRPr>
      </a:lvl2pPr>
      <a:lvl3pPr marL="914377" algn="l" defTabSz="913530" rtl="0" eaLnBrk="1" latinLnBrk="0" hangingPunct="1">
        <a:defRPr sz="1800" kern="1200">
          <a:solidFill>
            <a:schemeClr val="tx1"/>
          </a:solidFill>
          <a:latin typeface="+mn-lt"/>
          <a:ea typeface="+mn-ea"/>
          <a:cs typeface="+mn-cs"/>
        </a:defRPr>
      </a:lvl3pPr>
      <a:lvl4pPr marL="1371566" algn="l" defTabSz="913530" rtl="0" eaLnBrk="1" latinLnBrk="0" hangingPunct="1">
        <a:defRPr sz="1800" kern="1200">
          <a:solidFill>
            <a:schemeClr val="tx1"/>
          </a:solidFill>
          <a:latin typeface="+mn-lt"/>
          <a:ea typeface="+mn-ea"/>
          <a:cs typeface="+mn-cs"/>
        </a:defRPr>
      </a:lvl4pPr>
      <a:lvl5pPr marL="1828754" algn="l" defTabSz="913530" rtl="0" eaLnBrk="1" latinLnBrk="0" hangingPunct="1">
        <a:defRPr sz="1800" kern="1200">
          <a:solidFill>
            <a:schemeClr val="tx1"/>
          </a:solidFill>
          <a:latin typeface="+mn-lt"/>
          <a:ea typeface="+mn-ea"/>
          <a:cs typeface="+mn-cs"/>
        </a:defRPr>
      </a:lvl5pPr>
      <a:lvl6pPr marL="2285943" algn="l" defTabSz="913530" rtl="0" eaLnBrk="1" latinLnBrk="0" hangingPunct="1">
        <a:defRPr sz="1800" kern="1200">
          <a:solidFill>
            <a:schemeClr val="tx1"/>
          </a:solidFill>
          <a:latin typeface="+mn-lt"/>
          <a:ea typeface="+mn-ea"/>
          <a:cs typeface="+mn-cs"/>
        </a:defRPr>
      </a:lvl6pPr>
      <a:lvl7pPr marL="2743131" algn="l" defTabSz="913530" rtl="0" eaLnBrk="1" latinLnBrk="0" hangingPunct="1">
        <a:defRPr sz="1800" kern="1200">
          <a:solidFill>
            <a:schemeClr val="tx1"/>
          </a:solidFill>
          <a:latin typeface="+mn-lt"/>
          <a:ea typeface="+mn-ea"/>
          <a:cs typeface="+mn-cs"/>
        </a:defRPr>
      </a:lvl7pPr>
      <a:lvl8pPr marL="3200320" algn="l" defTabSz="913530" rtl="0" eaLnBrk="1" latinLnBrk="0" hangingPunct="1">
        <a:defRPr sz="1800" kern="1200">
          <a:solidFill>
            <a:schemeClr val="tx1"/>
          </a:solidFill>
          <a:latin typeface="+mn-lt"/>
          <a:ea typeface="+mn-ea"/>
          <a:cs typeface="+mn-cs"/>
        </a:defRPr>
      </a:lvl8pPr>
      <a:lvl9pPr marL="3657509" algn="l" defTabSz="9135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2BEB837-2997-4EB9-8BEF-F83226BF7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64C9D9E-F81C-EB9E-B01B-DC6DC8C20B9A}"/>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E2F5EF5-C06F-9A3F-77BA-370ED5EC4C26}"/>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4CB01F-9483-6440-A4E6-87C9EBE0371E}" type="datetimeFigureOut">
              <a:rPr kumimoji="1" lang="zh-CN" altLang="en-US" smtClean="0"/>
              <a:t>2024/12/26</a:t>
            </a:fld>
            <a:endParaRPr kumimoji="1" lang="zh-CN" altLang="en-US"/>
          </a:p>
        </p:txBody>
      </p:sp>
      <p:sp>
        <p:nvSpPr>
          <p:cNvPr id="5" name="页脚占位符 4">
            <a:extLst>
              <a:ext uri="{FF2B5EF4-FFF2-40B4-BE49-F238E27FC236}">
                <a16:creationId xmlns:a16="http://schemas.microsoft.com/office/drawing/2014/main" id="{17FF0A83-667C-5836-665F-14F4F7C5535F}"/>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BDAD11C-F81D-6F90-BF9B-0251550CD958}"/>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488E3D-7F3E-9F4A-ABDC-6B08925686E6}" type="slidenum">
              <a:rPr kumimoji="1" lang="zh-CN" altLang="en-US" smtClean="0"/>
              <a:t>‹#›</a:t>
            </a:fld>
            <a:endParaRPr kumimoji="1" lang="zh-CN" altLang="en-US"/>
          </a:p>
        </p:txBody>
      </p:sp>
    </p:spTree>
    <p:extLst>
      <p:ext uri="{BB962C8B-B14F-4D97-AF65-F5344CB8AC3E}">
        <p14:creationId xmlns:p14="http://schemas.microsoft.com/office/powerpoint/2010/main" val="12558598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29972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hf hdr="0" ftr="0" dt="0"/>
  <p:txStyles>
    <p:titleStyle>
      <a:lvl1pPr algn="l" defTabSz="913508" rtl="0" eaLnBrk="1" latinLnBrk="0" hangingPunct="1">
        <a:lnSpc>
          <a:spcPct val="75000"/>
        </a:lnSpc>
        <a:spcBef>
          <a:spcPct val="0"/>
        </a:spcBef>
        <a:buNone/>
        <a:defRPr sz="4400" kern="1200" spc="-151" baseline="0">
          <a:solidFill>
            <a:schemeClr val="tx1"/>
          </a:solidFill>
          <a:latin typeface="+mj-lt"/>
          <a:ea typeface="+mj-ea"/>
          <a:cs typeface="+mj-cs"/>
        </a:defRPr>
      </a:lvl1pPr>
    </p:titleStyle>
    <p:bodyStyle>
      <a:lvl1pPr marL="0" indent="0" algn="l" defTabSz="913508" rtl="0" eaLnBrk="1" latinLnBrk="0" hangingPunct="1">
        <a:lnSpc>
          <a:spcPct val="150000"/>
        </a:lnSpc>
        <a:spcBef>
          <a:spcPts val="1000"/>
        </a:spcBef>
        <a:buFont typeface="Arial" panose="020B0604020202090204" pitchFamily="34" charset="0"/>
        <a:buNone/>
        <a:defRPr sz="2800" kern="1200">
          <a:solidFill>
            <a:schemeClr val="tx1"/>
          </a:solidFill>
          <a:latin typeface="+mn-lt"/>
          <a:ea typeface="+mn-ea"/>
          <a:cs typeface="+mn-cs"/>
        </a:defRPr>
      </a:lvl1pPr>
      <a:lvl2pPr marL="0" indent="0" algn="l" defTabSz="913508" rtl="0" eaLnBrk="1" latinLnBrk="0" hangingPunct="1">
        <a:lnSpc>
          <a:spcPct val="150000"/>
        </a:lnSpc>
        <a:spcBef>
          <a:spcPts val="500"/>
        </a:spcBef>
        <a:buFont typeface="Arial" panose="020B0604020202090204" pitchFamily="34" charset="0"/>
        <a:buNone/>
        <a:defRPr sz="1800" kern="1200">
          <a:solidFill>
            <a:schemeClr val="tx1"/>
          </a:solidFill>
          <a:latin typeface="+mn-lt"/>
          <a:ea typeface="+mn-ea"/>
          <a:cs typeface="+mn-cs"/>
        </a:defRPr>
      </a:lvl2pPr>
      <a:lvl3pPr marL="0" indent="0" algn="l" defTabSz="913508" rtl="0" eaLnBrk="1" latinLnBrk="0" hangingPunct="1">
        <a:lnSpc>
          <a:spcPct val="150000"/>
        </a:lnSpc>
        <a:spcBef>
          <a:spcPts val="500"/>
        </a:spcBef>
        <a:buFont typeface="Arial" panose="020B0604020202090204" pitchFamily="34" charset="0"/>
        <a:buNone/>
        <a:defRPr sz="1200" kern="1200">
          <a:solidFill>
            <a:schemeClr val="tx1"/>
          </a:solidFill>
          <a:latin typeface="+mn-lt"/>
          <a:ea typeface="+mn-ea"/>
          <a:cs typeface="+mn-cs"/>
        </a:defRPr>
      </a:lvl3pPr>
      <a:lvl4pPr marL="0" indent="0" algn="l" defTabSz="913508" rtl="0" eaLnBrk="1" latinLnBrk="0" hangingPunct="1">
        <a:lnSpc>
          <a:spcPct val="150000"/>
        </a:lnSpc>
        <a:spcBef>
          <a:spcPts val="500"/>
        </a:spcBef>
        <a:buFont typeface="Arial" panose="020B0604020202090204" pitchFamily="34" charset="0"/>
        <a:buNone/>
        <a:defRPr sz="1000" kern="1200">
          <a:solidFill>
            <a:schemeClr val="tx1">
              <a:alpha val="70000"/>
            </a:schemeClr>
          </a:solidFill>
          <a:latin typeface="+mn-lt"/>
          <a:ea typeface="+mn-ea"/>
          <a:cs typeface="+mn-cs"/>
        </a:defRPr>
      </a:lvl4pPr>
      <a:lvl5pPr marL="0" indent="0" algn="l" defTabSz="913508" rtl="0" eaLnBrk="1" latinLnBrk="0" hangingPunct="1">
        <a:lnSpc>
          <a:spcPct val="150000"/>
        </a:lnSpc>
        <a:spcBef>
          <a:spcPts val="500"/>
        </a:spcBef>
        <a:buFont typeface="Arial" panose="020B0604020202090204" pitchFamily="34" charset="0"/>
        <a:buNone/>
        <a:defRPr sz="1000" kern="1200" baseline="0">
          <a:solidFill>
            <a:schemeClr val="tx1">
              <a:alpha val="50000"/>
            </a:schemeClr>
          </a:solidFill>
          <a:latin typeface="+mn-lt"/>
          <a:ea typeface="+mn-ea"/>
          <a:cs typeface="+mn-cs"/>
        </a:defRPr>
      </a:lvl5pPr>
      <a:lvl6pPr marL="2514474" indent="-228589" algn="l" defTabSz="913508"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652" indent="-228589" algn="l" defTabSz="913508"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8829" indent="-228589" algn="l" defTabSz="913508"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006" indent="-228589" algn="l" defTabSz="913508"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508" rtl="0" eaLnBrk="1" latinLnBrk="0" hangingPunct="1">
        <a:defRPr sz="1800" kern="1200">
          <a:solidFill>
            <a:schemeClr val="tx1"/>
          </a:solidFill>
          <a:latin typeface="+mn-lt"/>
          <a:ea typeface="+mn-ea"/>
          <a:cs typeface="+mn-cs"/>
        </a:defRPr>
      </a:lvl1pPr>
      <a:lvl2pPr marL="457178" algn="l" defTabSz="913508" rtl="0" eaLnBrk="1" latinLnBrk="0" hangingPunct="1">
        <a:defRPr sz="1800" kern="1200">
          <a:solidFill>
            <a:schemeClr val="tx1"/>
          </a:solidFill>
          <a:latin typeface="+mn-lt"/>
          <a:ea typeface="+mn-ea"/>
          <a:cs typeface="+mn-cs"/>
        </a:defRPr>
      </a:lvl2pPr>
      <a:lvl3pPr marL="914354" algn="l" defTabSz="913508" rtl="0" eaLnBrk="1" latinLnBrk="0" hangingPunct="1">
        <a:defRPr sz="1800" kern="1200">
          <a:solidFill>
            <a:schemeClr val="tx1"/>
          </a:solidFill>
          <a:latin typeface="+mn-lt"/>
          <a:ea typeface="+mn-ea"/>
          <a:cs typeface="+mn-cs"/>
        </a:defRPr>
      </a:lvl3pPr>
      <a:lvl4pPr marL="1371532" algn="l" defTabSz="913508" rtl="0" eaLnBrk="1" latinLnBrk="0" hangingPunct="1">
        <a:defRPr sz="1800" kern="1200">
          <a:solidFill>
            <a:schemeClr val="tx1"/>
          </a:solidFill>
          <a:latin typeface="+mn-lt"/>
          <a:ea typeface="+mn-ea"/>
          <a:cs typeface="+mn-cs"/>
        </a:defRPr>
      </a:lvl4pPr>
      <a:lvl5pPr marL="1828709" algn="l" defTabSz="913508" rtl="0" eaLnBrk="1" latinLnBrk="0" hangingPunct="1">
        <a:defRPr sz="1800" kern="1200">
          <a:solidFill>
            <a:schemeClr val="tx1"/>
          </a:solidFill>
          <a:latin typeface="+mn-lt"/>
          <a:ea typeface="+mn-ea"/>
          <a:cs typeface="+mn-cs"/>
        </a:defRPr>
      </a:lvl5pPr>
      <a:lvl6pPr marL="2285886" algn="l" defTabSz="913508" rtl="0" eaLnBrk="1" latinLnBrk="0" hangingPunct="1">
        <a:defRPr sz="1800" kern="1200">
          <a:solidFill>
            <a:schemeClr val="tx1"/>
          </a:solidFill>
          <a:latin typeface="+mn-lt"/>
          <a:ea typeface="+mn-ea"/>
          <a:cs typeface="+mn-cs"/>
        </a:defRPr>
      </a:lvl6pPr>
      <a:lvl7pPr marL="2743062" algn="l" defTabSz="913508" rtl="0" eaLnBrk="1" latinLnBrk="0" hangingPunct="1">
        <a:defRPr sz="1800" kern="1200">
          <a:solidFill>
            <a:schemeClr val="tx1"/>
          </a:solidFill>
          <a:latin typeface="+mn-lt"/>
          <a:ea typeface="+mn-ea"/>
          <a:cs typeface="+mn-cs"/>
        </a:defRPr>
      </a:lvl7pPr>
      <a:lvl8pPr marL="3200240" algn="l" defTabSz="913508" rtl="0" eaLnBrk="1" latinLnBrk="0" hangingPunct="1">
        <a:defRPr sz="1800" kern="1200">
          <a:solidFill>
            <a:schemeClr val="tx1"/>
          </a:solidFill>
          <a:latin typeface="+mn-lt"/>
          <a:ea typeface="+mn-ea"/>
          <a:cs typeface="+mn-cs"/>
        </a:defRPr>
      </a:lvl8pPr>
      <a:lvl9pPr marL="3657418" algn="l" defTabSz="91350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0.pn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1.pn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motion.mmd.ac.cn:7862/"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think-then-react.github.io/" TargetMode="External"/><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6.xml"/><Relationship Id="rId3" Type="http://schemas.microsoft.com/office/2007/relationships/media" Target="../media/media6.mp4"/><Relationship Id="rId7"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53.png"/><Relationship Id="rId5" Type="http://schemas.microsoft.com/office/2007/relationships/media" Target="../media/media7.mp4"/><Relationship Id="rId10" Type="http://schemas.openxmlformats.org/officeDocument/2006/relationships/image" Target="../media/image52.png"/><Relationship Id="rId4" Type="http://schemas.openxmlformats.org/officeDocument/2006/relationships/video" Target="../media/media6.mp4"/><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65.png"/><Relationship Id="rId4"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66.png"/><Relationship Id="rId4"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67.png"/><Relationship Id="rId4"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9.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68.png"/><Relationship Id="rId5" Type="http://schemas.openxmlformats.org/officeDocument/2006/relationships/image" Target="../media/image47.png"/><Relationship Id="rId4"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video" Target="../media/media15.mp4"/><Relationship Id="rId13" Type="http://schemas.openxmlformats.org/officeDocument/2006/relationships/slideLayout" Target="../slideLayouts/slideLayout42.xml"/><Relationship Id="rId18" Type="http://schemas.openxmlformats.org/officeDocument/2006/relationships/image" Target="../media/image73.png"/><Relationship Id="rId3" Type="http://schemas.microsoft.com/office/2007/relationships/media" Target="../media/media13.mp4"/><Relationship Id="rId7" Type="http://schemas.microsoft.com/office/2007/relationships/media" Target="../media/media15.mp4"/><Relationship Id="rId12" Type="http://schemas.openxmlformats.org/officeDocument/2006/relationships/video" Target="../media/media17.mp4"/><Relationship Id="rId17" Type="http://schemas.openxmlformats.org/officeDocument/2006/relationships/image" Target="../media/image72.png"/><Relationship Id="rId2" Type="http://schemas.openxmlformats.org/officeDocument/2006/relationships/video" Target="../media/media12.mp4"/><Relationship Id="rId16" Type="http://schemas.openxmlformats.org/officeDocument/2006/relationships/image" Target="../media/image71.png"/><Relationship Id="rId1" Type="http://schemas.microsoft.com/office/2007/relationships/media" Target="../media/media12.mp4"/><Relationship Id="rId6" Type="http://schemas.openxmlformats.org/officeDocument/2006/relationships/video" Target="../media/media14.mp4"/><Relationship Id="rId11" Type="http://schemas.microsoft.com/office/2007/relationships/media" Target="../media/media17.mp4"/><Relationship Id="rId5" Type="http://schemas.microsoft.com/office/2007/relationships/media" Target="../media/media14.mp4"/><Relationship Id="rId15" Type="http://schemas.openxmlformats.org/officeDocument/2006/relationships/image" Target="../media/image70.png"/><Relationship Id="rId10" Type="http://schemas.openxmlformats.org/officeDocument/2006/relationships/video" Target="../media/media16.mp4"/><Relationship Id="rId19" Type="http://schemas.openxmlformats.org/officeDocument/2006/relationships/image" Target="../media/image74.png"/><Relationship Id="rId4" Type="http://schemas.openxmlformats.org/officeDocument/2006/relationships/video" Target="../media/media13.mp4"/><Relationship Id="rId9" Type="http://schemas.microsoft.com/office/2007/relationships/media" Target="../media/media16.mp4"/><Relationship Id="rId14"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8" Type="http://schemas.openxmlformats.org/officeDocument/2006/relationships/video" Target="../media/media21.mp4"/><Relationship Id="rId13" Type="http://schemas.openxmlformats.org/officeDocument/2006/relationships/image" Target="../media/image78.png"/><Relationship Id="rId3" Type="http://schemas.microsoft.com/office/2007/relationships/media" Target="../media/media19.mp4"/><Relationship Id="rId7" Type="http://schemas.microsoft.com/office/2007/relationships/media" Target="../media/media21.mp4"/><Relationship Id="rId12" Type="http://schemas.openxmlformats.org/officeDocument/2006/relationships/image" Target="../media/image77.png"/><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video" Target="../media/media20.mp4"/><Relationship Id="rId11" Type="http://schemas.openxmlformats.org/officeDocument/2006/relationships/image" Target="../media/image76.png"/><Relationship Id="rId5" Type="http://schemas.microsoft.com/office/2007/relationships/media" Target="../media/media20.mp4"/><Relationship Id="rId10" Type="http://schemas.openxmlformats.org/officeDocument/2006/relationships/image" Target="../media/image75.png"/><Relationship Id="rId4" Type="http://schemas.openxmlformats.org/officeDocument/2006/relationships/video" Target="../media/media19.mp4"/><Relationship Id="rId9"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4.xml"/><Relationship Id="rId1" Type="http://schemas.openxmlformats.org/officeDocument/2006/relationships/tags" Target="../tags/tag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1CFA3-8C30-45E2-BED4-E51026C285DB}"/>
              </a:ext>
            </a:extLst>
          </p:cNvPr>
          <p:cNvSpPr>
            <a:spLocks noGrp="1"/>
          </p:cNvSpPr>
          <p:nvPr>
            <p:ph type="ctrTitle"/>
          </p:nvPr>
        </p:nvSpPr>
        <p:spPr/>
        <p:txBody>
          <a:bodyPr/>
          <a:lstStyle/>
          <a:p>
            <a:r>
              <a:rPr lang="zh-CN" altLang="en-US" dirty="0"/>
              <a:t>人工智能引论</a:t>
            </a:r>
          </a:p>
        </p:txBody>
      </p:sp>
      <p:sp>
        <p:nvSpPr>
          <p:cNvPr id="3" name="副标题 2">
            <a:extLst>
              <a:ext uri="{FF2B5EF4-FFF2-40B4-BE49-F238E27FC236}">
                <a16:creationId xmlns:a16="http://schemas.microsoft.com/office/drawing/2014/main" id="{20B11BE8-2FC7-4492-ABFF-1571F534424B}"/>
              </a:ext>
            </a:extLst>
          </p:cNvPr>
          <p:cNvSpPr>
            <a:spLocks noGrp="1"/>
          </p:cNvSpPr>
          <p:nvPr>
            <p:ph type="subTitle" idx="1"/>
          </p:nvPr>
        </p:nvSpPr>
        <p:spPr/>
        <p:txBody>
          <a:bodyPr/>
          <a:lstStyle/>
          <a:p>
            <a:endParaRPr lang="en-US" altLang="zh-CN" dirty="0"/>
          </a:p>
          <a:p>
            <a:r>
              <a:rPr lang="zh-CN" altLang="en-US" dirty="0"/>
              <a:t>宋睿华</a:t>
            </a:r>
            <a:endParaRPr lang="en-US" altLang="zh-CN" dirty="0"/>
          </a:p>
          <a:p>
            <a:r>
              <a:rPr lang="zh-CN" altLang="en-US" dirty="0"/>
              <a:t>中国人民大学高瓴人工智能学院</a:t>
            </a:r>
          </a:p>
        </p:txBody>
      </p:sp>
    </p:spTree>
    <p:extLst>
      <p:ext uri="{BB962C8B-B14F-4D97-AF65-F5344CB8AC3E}">
        <p14:creationId xmlns:p14="http://schemas.microsoft.com/office/powerpoint/2010/main" val="2698438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4821" y="1147714"/>
            <a:ext cx="11142358" cy="458074"/>
          </a:xfrm>
          <a:prstGeom prst="rect">
            <a:avLst/>
          </a:prstGeom>
          <a:noFill/>
        </p:spPr>
        <p:txBody>
          <a:bodyPr wrap="square" rtlCol="0">
            <a:spAutoFit/>
          </a:bodyPr>
          <a:lstStyle/>
          <a:p>
            <a:pPr>
              <a:lnSpc>
                <a:spcPct val="150000"/>
              </a:lnSpc>
            </a:pPr>
            <a:endParaRPr lang="en-US" altLang="zh-CN" b="1"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0" y="1147714"/>
            <a:ext cx="10999523" cy="91973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模型架构：</a:t>
            </a:r>
            <a:r>
              <a:rPr lang="zh-CN" altLang="en-US" sz="2000" dirty="0">
                <a:latin typeface="Times New Roman" panose="02020603050405020304" pitchFamily="18" charset="0"/>
                <a:ea typeface="宋体" panose="02010600030101010101" pitchFamily="2" charset="-122"/>
              </a:rPr>
              <a:t>动力系统 </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视觉分支 </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音频分支；基于概率分布的损失函数</a:t>
            </a:r>
          </a:p>
          <a:p>
            <a:pPr marL="742950" lvl="1" indent="-285750">
              <a:lnSpc>
                <a:spcPct val="150000"/>
              </a:lnSpc>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rotWithShape="1">
          <a:blip r:embed="rId3"/>
          <a:srcRect t="3288"/>
          <a:stretch/>
        </p:blipFill>
        <p:spPr>
          <a:xfrm>
            <a:off x="986971" y="1766750"/>
            <a:ext cx="10218057" cy="49780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4821" y="1147714"/>
            <a:ext cx="11142358" cy="873572"/>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mc:AlternateContent xmlns:mc="http://schemas.openxmlformats.org/markup-compatibility/2006" xmlns:a14="http://schemas.microsoft.com/office/drawing/2010/main">
        <mc:Choice Requires="a14">
          <p:sp>
            <p:nvSpPr>
              <p:cNvPr id="13" name="文本框 12"/>
              <p:cNvSpPr txBox="1"/>
              <p:nvPr/>
            </p:nvSpPr>
            <p:spPr>
              <a:xfrm>
                <a:off x="524821" y="1147714"/>
                <a:ext cx="11142358" cy="285924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模型架构</a:t>
                </a:r>
                <a:endParaRPr lang="en-US" altLang="zh-CN" sz="2000" b="1"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动力系统：模拟眼球的运动特性。</a:t>
                </a: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基于当前注视点 </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rPr>
                        </m:ctrlPr>
                      </m:sSubPr>
                      <m:e>
                        <m:acc>
                          <m:accPr>
                            <m:chr m:val="̂"/>
                            <m:ctrlPr>
                              <a:rPr lang="en-US" altLang="zh-CN" sz="2000" b="0" i="1" smtClean="0">
                                <a:latin typeface="Cambria Math" panose="02040503050406030204" pitchFamily="18" charset="0"/>
                                <a:ea typeface="宋体" panose="02010600030101010101" pitchFamily="2" charset="-122"/>
                              </a:rPr>
                            </m:ctrlPr>
                          </m:accPr>
                          <m:e>
                            <m:r>
                              <a:rPr lang="en-US" altLang="zh-CN" sz="2000" b="0" i="1" smtClean="0">
                                <a:latin typeface="Cambria Math" panose="02040503050406030204" pitchFamily="18" charset="0"/>
                                <a:ea typeface="宋体" panose="02010600030101010101" pitchFamily="2" charset="-122"/>
                              </a:rPr>
                              <m:t>𝑠</m:t>
                            </m:r>
                          </m:e>
                        </m:acc>
                      </m:e>
                      <m:sub>
                        <m:r>
                          <a:rPr lang="en-US" altLang="zh-CN" sz="2000" b="0" i="1" smtClean="0">
                            <a:latin typeface="Cambria Math" panose="02040503050406030204" pitchFamily="18" charset="0"/>
                            <a:ea typeface="宋体" panose="02010600030101010101" pitchFamily="2" charset="-122"/>
                          </a:rPr>
                          <m:t>𝑖</m:t>
                        </m:r>
                        <m:r>
                          <a:rPr lang="en-US" altLang="zh-CN" sz="2000" b="0" i="1" smtClean="0">
                            <a:latin typeface="Cambria Math" panose="02040503050406030204" pitchFamily="18" charset="0"/>
                            <a:ea typeface="宋体" panose="02010600030101010101" pitchFamily="2" charset="-122"/>
                          </a:rPr>
                          <m:t>−1</m:t>
                        </m:r>
                      </m:sub>
                    </m:sSub>
                  </m:oMath>
                </a14:m>
                <a:r>
                  <a:rPr lang="zh-CN" altLang="en-US" sz="2000" dirty="0">
                    <a:latin typeface="Times New Roman" panose="02020603050405020304" pitchFamily="18" charset="0"/>
                    <a:ea typeface="宋体" panose="02010600030101010101" pitchFamily="2" charset="-122"/>
                  </a:rPr>
                  <a:t>、时间间隔 </a:t>
                </a:r>
                <a14:m>
                  <m:oMath xmlns:m="http://schemas.openxmlformats.org/officeDocument/2006/math">
                    <m:r>
                      <m:rPr>
                        <m:sty m:val="p"/>
                      </m:rPr>
                      <a:rPr lang="en-US" altLang="zh-CN" sz="2000" b="0" i="0" smtClean="0">
                        <a:latin typeface="Cambria Math" panose="02040503050406030204" pitchFamily="18" charset="0"/>
                        <a:ea typeface="宋体" panose="02010600030101010101" pitchFamily="2" charset="-122"/>
                      </a:rPr>
                      <m:t>Δ</m:t>
                    </m:r>
                    <m:sSub>
                      <m:sSubPr>
                        <m:ctrlPr>
                          <a:rPr lang="en-US" altLang="zh-CN" sz="2000" b="0" i="1" smtClean="0">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𝑡</m:t>
                        </m:r>
                      </m:e>
                      <m:sub>
                        <m:r>
                          <a:rPr lang="en-US" altLang="zh-CN" sz="2000" b="0" i="1" smtClean="0">
                            <a:latin typeface="Cambria Math" panose="02040503050406030204" pitchFamily="18" charset="0"/>
                            <a:ea typeface="宋体" panose="02010600030101010101" pitchFamily="2" charset="-122"/>
                          </a:rPr>
                          <m:t>𝑖</m:t>
                        </m:r>
                      </m:sub>
                    </m:sSub>
                  </m:oMath>
                </a14:m>
                <a:r>
                  <a:rPr lang="zh-CN" altLang="en-US" sz="2000" dirty="0">
                    <a:latin typeface="Times New Roman" panose="02020603050405020304" pitchFamily="18" charset="0"/>
                    <a:ea typeface="宋体" panose="02010600030101010101" pitchFamily="2" charset="-122"/>
                  </a:rPr>
                  <a:t> 和运动向量 </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𝑀</m:t>
                        </m:r>
                      </m:e>
                      <m:sub>
                        <m:r>
                          <a:rPr lang="en-US" altLang="zh-CN" sz="2000" b="0" i="1" smtClean="0">
                            <a:latin typeface="Cambria Math" panose="02040503050406030204" pitchFamily="18" charset="0"/>
                            <a:ea typeface="宋体" panose="02010600030101010101" pitchFamily="2" charset="-122"/>
                          </a:rPr>
                          <m:t>𝑖</m:t>
                        </m:r>
                      </m:sub>
                    </m:sSub>
                  </m:oMath>
                </a14:m>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Motion Vector</a:t>
                </a:r>
                <a:r>
                  <a:rPr lang="zh-CN" altLang="en-US" sz="2000" dirty="0">
                    <a:latin typeface="Times New Roman" panose="02020603050405020304" pitchFamily="18" charset="0"/>
                    <a:ea typeface="宋体" panose="02010600030101010101" pitchFamily="2" charset="-122"/>
                  </a:rPr>
                  <a:t>）来预测下一个注视点</a:t>
                </a: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考虑影响运动向量的三个牵引力来源：（</a:t>
                </a:r>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）眼睛在当前位置的固有运动倾向（</a:t>
                </a:r>
                <a:r>
                  <a:rPr lang="en-US" altLang="zh-CN" sz="2000" dirty="0">
                    <a:latin typeface="Times New Roman" panose="02020603050405020304" pitchFamily="18" charset="0"/>
                    <a:ea typeface="宋体" panose="02010600030101010101" pitchFamily="2" charset="-122"/>
                  </a:rPr>
                  <a:t>free-viewing</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2</a:t>
                </a:r>
                <a:r>
                  <a:rPr lang="zh-CN" altLang="en-US" sz="2000" dirty="0">
                    <a:latin typeface="Times New Roman" panose="02020603050405020304" pitchFamily="18" charset="0"/>
                    <a:ea typeface="宋体" panose="02010600030101010101" pitchFamily="2" charset="-122"/>
                  </a:rPr>
                  <a:t>）吸引到图像本身最显著的部分（</a:t>
                </a:r>
                <a:r>
                  <a:rPr lang="en-US" altLang="zh-CN" sz="2000" dirty="0">
                    <a:latin typeface="Times New Roman" panose="02020603050405020304" pitchFamily="18" charset="0"/>
                    <a:ea typeface="宋体" panose="02010600030101010101" pitchFamily="2" charset="-122"/>
                  </a:rPr>
                  <a:t>salient attraction</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3</a:t>
                </a:r>
                <a:r>
                  <a:rPr lang="zh-CN" altLang="en-US" sz="2000" dirty="0">
                    <a:latin typeface="Times New Roman" panose="02020603050405020304" pitchFamily="18" charset="0"/>
                    <a:ea typeface="宋体" panose="02010600030101010101" pitchFamily="2" charset="-122"/>
                  </a:rPr>
                  <a:t>）吸引到与所听到的内容最相关的部分（</a:t>
                </a:r>
                <a:r>
                  <a:rPr lang="en-US" altLang="zh-CN" sz="2000" dirty="0">
                    <a:latin typeface="Times New Roman" panose="02020603050405020304" pitchFamily="18" charset="0"/>
                    <a:ea typeface="宋体" panose="02010600030101010101" pitchFamily="2" charset="-122"/>
                  </a:rPr>
                  <a:t>semantic attraction</a:t>
                </a:r>
                <a:r>
                  <a:rPr lang="zh-CN" altLang="en-US" sz="2000"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24821" y="1147714"/>
                <a:ext cx="11142358" cy="2859244"/>
              </a:xfrm>
              <a:prstGeom prst="rect">
                <a:avLst/>
              </a:prstGeom>
              <a:blipFill rotWithShape="1">
                <a:blip r:embed="rId3"/>
                <a:stretch>
                  <a:fillRect l="-3" t="-9" r="3" b="4"/>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1124664" y="4389927"/>
            <a:ext cx="2132050" cy="327178"/>
          </a:xfrm>
          <a:prstGeom prst="rect">
            <a:avLst/>
          </a:prstGeom>
        </p:spPr>
      </p:pic>
      <p:pic>
        <p:nvPicPr>
          <p:cNvPr id="15" name="图片 14"/>
          <p:cNvPicPr>
            <a:picLocks noChangeAspect="1"/>
          </p:cNvPicPr>
          <p:nvPr/>
        </p:nvPicPr>
        <p:blipFill>
          <a:blip r:embed="rId5"/>
          <a:stretch>
            <a:fillRect/>
          </a:stretch>
        </p:blipFill>
        <p:spPr>
          <a:xfrm>
            <a:off x="1066691" y="5053219"/>
            <a:ext cx="4112467" cy="572699"/>
          </a:xfrm>
          <a:prstGeom prst="rect">
            <a:avLst/>
          </a:prstGeom>
        </p:spPr>
      </p:pic>
      <p:pic>
        <p:nvPicPr>
          <p:cNvPr id="16" name="图片 15"/>
          <p:cNvPicPr>
            <a:picLocks noChangeAspect="1"/>
          </p:cNvPicPr>
          <p:nvPr/>
        </p:nvPicPr>
        <p:blipFill>
          <a:blip r:embed="rId6"/>
          <a:srcRect l="7716" r="5319" b="54192"/>
          <a:stretch>
            <a:fillRect/>
          </a:stretch>
        </p:blipFill>
        <p:spPr>
          <a:xfrm>
            <a:off x="5998443" y="4006958"/>
            <a:ext cx="5661965" cy="1921579"/>
          </a:xfrm>
          <a:prstGeom prst="rect">
            <a:avLst/>
          </a:prstGeom>
        </p:spPr>
      </p:pic>
      <p:sp>
        <p:nvSpPr>
          <p:cNvPr id="17" name="矩形 16"/>
          <p:cNvSpPr/>
          <p:nvPr/>
        </p:nvSpPr>
        <p:spPr>
          <a:xfrm>
            <a:off x="1631286" y="5053219"/>
            <a:ext cx="1016813" cy="2863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755612" y="4700496"/>
            <a:ext cx="768159"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宋体" panose="02010600030101010101" pitchFamily="2" charset="-122"/>
              </a:rPr>
              <a:t>（</a:t>
            </a:r>
            <a:r>
              <a:rPr lang="en-US" altLang="zh-CN" dirty="0">
                <a:solidFill>
                  <a:srgbClr val="FF0000"/>
                </a:solidFill>
                <a:latin typeface="Times New Roman" panose="02020603050405020304" pitchFamily="18" charset="0"/>
                <a:ea typeface="宋体" panose="02010600030101010101" pitchFamily="2" charset="-122"/>
              </a:rPr>
              <a:t>1</a:t>
            </a:r>
            <a:r>
              <a:rPr lang="zh-CN" altLang="en-US" dirty="0">
                <a:solidFill>
                  <a:srgbClr val="FF0000"/>
                </a:solidFill>
                <a:latin typeface="Times New Roman" panose="02020603050405020304" pitchFamily="18" charset="0"/>
                <a:ea typeface="宋体" panose="02010600030101010101" pitchFamily="2" charset="-122"/>
              </a:rPr>
              <a:t>）</a:t>
            </a:r>
          </a:p>
        </p:txBody>
      </p:sp>
      <p:sp>
        <p:nvSpPr>
          <p:cNvPr id="19" name="矩形 18"/>
          <p:cNvSpPr/>
          <p:nvPr/>
        </p:nvSpPr>
        <p:spPr>
          <a:xfrm>
            <a:off x="3064764" y="5051636"/>
            <a:ext cx="1573400" cy="2879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467384" y="4698913"/>
            <a:ext cx="761747"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宋体" panose="02010600030101010101" pitchFamily="2" charset="-122"/>
              </a:rPr>
              <a:t>（</a:t>
            </a:r>
            <a:r>
              <a:rPr lang="en-US" altLang="zh-CN" dirty="0">
                <a:solidFill>
                  <a:srgbClr val="FF0000"/>
                </a:solidFill>
                <a:latin typeface="Times New Roman" panose="02020603050405020304" pitchFamily="18" charset="0"/>
                <a:ea typeface="宋体" panose="02010600030101010101" pitchFamily="2" charset="-122"/>
              </a:rPr>
              <a:t>2</a:t>
            </a:r>
            <a:r>
              <a:rPr lang="zh-CN" altLang="en-US" dirty="0">
                <a:solidFill>
                  <a:srgbClr val="FF0000"/>
                </a:solidFill>
                <a:latin typeface="Times New Roman" panose="02020603050405020304" pitchFamily="18" charset="0"/>
                <a:ea typeface="宋体" panose="02010600030101010101" pitchFamily="2" charset="-122"/>
              </a:rPr>
              <a:t>）</a:t>
            </a:r>
          </a:p>
        </p:txBody>
      </p:sp>
      <p:sp>
        <p:nvSpPr>
          <p:cNvPr id="21" name="矩形 20"/>
          <p:cNvSpPr/>
          <p:nvPr/>
        </p:nvSpPr>
        <p:spPr>
          <a:xfrm>
            <a:off x="3536580" y="5371537"/>
            <a:ext cx="1573400" cy="3207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942406" y="5667216"/>
            <a:ext cx="761747"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宋体" panose="02010600030101010101" pitchFamily="2" charset="-122"/>
              </a:rPr>
              <a:t>（</a:t>
            </a:r>
            <a:r>
              <a:rPr lang="en-US" altLang="zh-CN" dirty="0">
                <a:solidFill>
                  <a:srgbClr val="FF0000"/>
                </a:solidFill>
                <a:latin typeface="Times New Roman" panose="02020603050405020304" pitchFamily="18" charset="0"/>
                <a:ea typeface="宋体" panose="02010600030101010101" pitchFamily="2" charset="-122"/>
              </a:rPr>
              <a:t>3</a:t>
            </a:r>
            <a:r>
              <a:rPr lang="zh-CN" altLang="en-US" dirty="0">
                <a:solidFill>
                  <a:srgbClr val="FF0000"/>
                </a:solidFill>
                <a:latin typeface="Times New Roman" panose="02020603050405020304" pitchFamily="18" charset="0"/>
                <a:ea typeface="宋体" panose="02010600030101010101" pitchFamily="2" charset="-122"/>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4821" y="1147714"/>
            <a:ext cx="11142358" cy="873572"/>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95725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模型架构</a:t>
            </a:r>
            <a:endParaRPr lang="en-US" altLang="zh-CN" sz="2000" b="1"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视觉分支 </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音频分支：获得语义吸引点。</a:t>
            </a:r>
            <a:endParaRPr lang="en-US" altLang="zh-CN" sz="20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3"/>
          <a:srcRect t="38969"/>
          <a:stretch>
            <a:fillRect/>
          </a:stretch>
        </p:blipFill>
        <p:spPr>
          <a:xfrm>
            <a:off x="1414054" y="2182248"/>
            <a:ext cx="9363891" cy="36821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4821" y="1147714"/>
            <a:ext cx="11142358" cy="873572"/>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mc:AlternateContent xmlns:mc="http://schemas.openxmlformats.org/markup-compatibility/2006" xmlns:a14="http://schemas.microsoft.com/office/drawing/2010/main">
        <mc:Choice Requires="a14">
          <p:sp>
            <p:nvSpPr>
              <p:cNvPr id="13" name="文本框 12"/>
              <p:cNvSpPr txBox="1"/>
              <p:nvPr/>
            </p:nvSpPr>
            <p:spPr>
              <a:xfrm>
                <a:off x="524821" y="1147714"/>
                <a:ext cx="11142358" cy="14314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优化 </a:t>
                </a:r>
                <a:r>
                  <a:rPr lang="en-US" altLang="zh-CN" sz="2000" b="1" dirty="0">
                    <a:latin typeface="Times New Roman" panose="02020603050405020304" pitchFamily="18" charset="0"/>
                    <a:ea typeface="宋体" panose="02010600030101010101" pitchFamily="2" charset="-122"/>
                  </a:rPr>
                  <a:t>&amp; </a:t>
                </a:r>
                <a:r>
                  <a:rPr lang="zh-CN" altLang="en-US" sz="2000" b="1" dirty="0">
                    <a:latin typeface="Times New Roman" panose="02020603050405020304" pitchFamily="18" charset="0"/>
                    <a:ea typeface="宋体" panose="02010600030101010101" pitchFamily="2" charset="-122"/>
                  </a:rPr>
                  <a:t>评价</a:t>
                </a:r>
                <a:endParaRPr lang="en-US" altLang="zh-CN" sz="2000" b="1"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基于概率分布的损失函数：将多人的真实注视点形成的分布 </a:t>
                </a:r>
                <a14:m>
                  <m:oMath xmlns:m="http://schemas.openxmlformats.org/officeDocument/2006/math">
                    <m:sSub>
                      <m:sSubPr>
                        <m:ctrlPr>
                          <a:rPr lang="en-US" altLang="zh-CN" sz="2000" i="1" dirty="0">
                            <a:latin typeface="Cambria Math" panose="02040503050406030204" pitchFamily="18" charset="0"/>
                            <a:ea typeface="宋体" panose="02010600030101010101" pitchFamily="2" charset="-122"/>
                          </a:rPr>
                        </m:ctrlPr>
                      </m:sSubPr>
                      <m:e>
                        <m:acc>
                          <m:accPr>
                            <m:chr m:val="̂"/>
                            <m:ctrlPr>
                              <a:rPr lang="en-US" altLang="zh-CN" sz="2000" i="1" dirty="0" smtClean="0">
                                <a:latin typeface="Cambria Math" panose="02040503050406030204" pitchFamily="18" charset="0"/>
                                <a:ea typeface="宋体" panose="02010600030101010101" pitchFamily="2" charset="-122"/>
                              </a:rPr>
                            </m:ctrlPr>
                          </m:accPr>
                          <m:e>
                            <m:r>
                              <a:rPr lang="en-US" altLang="zh-CN" sz="2000" b="0" i="1" dirty="0" smtClean="0">
                                <a:latin typeface="Cambria Math" panose="02040503050406030204" pitchFamily="18" charset="0"/>
                                <a:ea typeface="宋体" panose="02010600030101010101" pitchFamily="2" charset="-122"/>
                              </a:rPr>
                              <m:t>𝑃</m:t>
                            </m:r>
                          </m:e>
                        </m:acc>
                      </m:e>
                      <m:sub>
                        <m:r>
                          <a:rPr lang="en-US" altLang="zh-CN" sz="2000" b="0" i="1" dirty="0">
                            <a:latin typeface="Cambria Math" panose="02040503050406030204" pitchFamily="18" charset="0"/>
                            <a:ea typeface="宋体" panose="02010600030101010101" pitchFamily="2" charset="-122"/>
                          </a:rPr>
                          <m:t>𝑖</m:t>
                        </m:r>
                      </m:sub>
                    </m:sSub>
                    <m:r>
                      <a:rPr lang="en-US" altLang="zh-CN" sz="2000" b="0" i="1" dirty="0">
                        <a:latin typeface="Cambria Math" panose="02040503050406030204" pitchFamily="18" charset="0"/>
                        <a:ea typeface="宋体" panose="02010600030101010101" pitchFamily="2" charset="-122"/>
                      </a:rPr>
                      <m:t> </m:t>
                    </m:r>
                  </m:oMath>
                </a14:m>
                <a:r>
                  <a:rPr lang="zh-CN" altLang="en-US" sz="2000" dirty="0">
                    <a:latin typeface="Times New Roman" panose="02020603050405020304" pitchFamily="18" charset="0"/>
                    <a:ea typeface="宋体" panose="02010600030101010101" pitchFamily="2" charset="-122"/>
                  </a:rPr>
                  <a:t>（使用高斯核密度估计）作为 </a:t>
                </a:r>
                <a:r>
                  <a:rPr lang="en-US" altLang="zh-CN" sz="2000" dirty="0">
                    <a:latin typeface="Times New Roman" panose="02020603050405020304" pitchFamily="18" charset="0"/>
                    <a:ea typeface="宋体" panose="02010600030101010101" pitchFamily="2" charset="-122"/>
                  </a:rPr>
                  <a:t>ground-truth</a:t>
                </a:r>
                <a:r>
                  <a:rPr lang="zh-CN" altLang="en-US" sz="2000" dirty="0">
                    <a:latin typeface="Times New Roman" panose="02020603050405020304" pitchFamily="18" charset="0"/>
                    <a:ea typeface="宋体" panose="02010600030101010101" pitchFamily="2" charset="-122"/>
                  </a:rPr>
                  <a:t>。对于预测的注视点 </a:t>
                </a:r>
                <a14:m>
                  <m:oMath xmlns:m="http://schemas.openxmlformats.org/officeDocument/2006/math">
                    <m:d>
                      <m:dPr>
                        <m:ctrlPr>
                          <a:rPr lang="en-US" altLang="zh-CN" sz="2000" i="1" dirty="0" smtClean="0">
                            <a:latin typeface="Cambria Math" panose="02040503050406030204" pitchFamily="18" charset="0"/>
                            <a:ea typeface="宋体" panose="02010600030101010101" pitchFamily="2" charset="-122"/>
                          </a:rPr>
                        </m:ctrlPr>
                      </m:dPr>
                      <m:e>
                        <m:sSub>
                          <m:sSubPr>
                            <m:ctrlPr>
                              <a:rPr lang="en-US" altLang="zh-CN" sz="2000" i="1" dirty="0">
                                <a:latin typeface="Cambria Math" panose="02040503050406030204" pitchFamily="18" charset="0"/>
                                <a:ea typeface="宋体" panose="02010600030101010101" pitchFamily="2" charset="-122"/>
                              </a:rPr>
                            </m:ctrlPr>
                          </m:sSubPr>
                          <m:e>
                            <m:acc>
                              <m:accPr>
                                <m:chr m:val="̂"/>
                                <m:ctrlPr>
                                  <a:rPr lang="en-US" altLang="zh-CN" sz="2000" i="1" dirty="0">
                                    <a:latin typeface="Cambria Math" panose="02040503050406030204" pitchFamily="18" charset="0"/>
                                    <a:ea typeface="宋体" panose="02010600030101010101" pitchFamily="2" charset="-122"/>
                                  </a:rPr>
                                </m:ctrlPr>
                              </m:accPr>
                              <m:e>
                                <m:r>
                                  <a:rPr lang="en-US" altLang="zh-CN" sz="2000" b="0" i="1" dirty="0">
                                    <a:latin typeface="Cambria Math" panose="02040503050406030204" pitchFamily="18" charset="0"/>
                                    <a:ea typeface="宋体" panose="02010600030101010101" pitchFamily="2" charset="-122"/>
                                  </a:rPr>
                                  <m:t>𝑥</m:t>
                                </m:r>
                              </m:e>
                            </m:acc>
                          </m:e>
                          <m:sub>
                            <m:r>
                              <a:rPr lang="en-US" altLang="zh-CN" sz="2000" b="0" i="1" dirty="0" smtClean="0">
                                <a:latin typeface="Cambria Math" panose="02040503050406030204" pitchFamily="18" charset="0"/>
                                <a:ea typeface="宋体" panose="02010600030101010101" pitchFamily="2" charset="-122"/>
                              </a:rPr>
                              <m:t>𝑖</m:t>
                            </m:r>
                          </m:sub>
                        </m:sSub>
                        <m:r>
                          <a:rPr lang="en-US" altLang="zh-CN" sz="2000" b="0" i="1" dirty="0">
                            <a:latin typeface="Cambria Math" panose="02040503050406030204" pitchFamily="18" charset="0"/>
                            <a:ea typeface="宋体" panose="02010600030101010101" pitchFamily="2" charset="-122"/>
                          </a:rPr>
                          <m:t>, </m:t>
                        </m:r>
                        <m:sSub>
                          <m:sSubPr>
                            <m:ctrlPr>
                              <a:rPr lang="en-US" altLang="zh-CN" sz="2000" i="1" dirty="0">
                                <a:latin typeface="Cambria Math" panose="02040503050406030204" pitchFamily="18" charset="0"/>
                                <a:ea typeface="宋体" panose="02010600030101010101" pitchFamily="2" charset="-122"/>
                              </a:rPr>
                            </m:ctrlPr>
                          </m:sSubPr>
                          <m:e>
                            <m:acc>
                              <m:accPr>
                                <m:chr m:val="̂"/>
                                <m:ctrlPr>
                                  <a:rPr lang="en-US" altLang="zh-CN" sz="2000" i="1" dirty="0">
                                    <a:latin typeface="Cambria Math" panose="02040503050406030204" pitchFamily="18" charset="0"/>
                                    <a:ea typeface="宋体" panose="02010600030101010101" pitchFamily="2" charset="-122"/>
                                  </a:rPr>
                                </m:ctrlPr>
                              </m:accPr>
                              <m:e>
                                <m:r>
                                  <a:rPr lang="en-US" altLang="zh-CN" sz="2000" b="0" i="1" dirty="0">
                                    <a:latin typeface="Cambria Math" panose="02040503050406030204" pitchFamily="18" charset="0"/>
                                    <a:ea typeface="宋体" panose="02010600030101010101" pitchFamily="2" charset="-122"/>
                                  </a:rPr>
                                  <m:t>𝑦</m:t>
                                </m:r>
                              </m:e>
                            </m:acc>
                          </m:e>
                          <m:sub>
                            <m:r>
                              <a:rPr lang="en-US" altLang="zh-CN" sz="2000" b="0" i="1" dirty="0" smtClean="0">
                                <a:latin typeface="Cambria Math" panose="02040503050406030204" pitchFamily="18" charset="0"/>
                                <a:ea typeface="宋体" panose="02010600030101010101" pitchFamily="2" charset="-122"/>
                              </a:rPr>
                              <m:t>𝑖</m:t>
                            </m:r>
                          </m:sub>
                        </m:sSub>
                      </m:e>
                    </m:d>
                    <m:r>
                      <a:rPr lang="en-US" altLang="zh-CN" sz="2000" b="0" i="1" dirty="0" smtClean="0">
                        <a:latin typeface="Cambria Math" panose="02040503050406030204" pitchFamily="18" charset="0"/>
                        <a:ea typeface="宋体" panose="02010600030101010101" pitchFamily="2" charset="-122"/>
                      </a:rPr>
                      <m:t> </m:t>
                    </m:r>
                  </m:oMath>
                </a14:m>
                <a:r>
                  <a:rPr lang="zh-CN" altLang="en-US" sz="2000" dirty="0">
                    <a:latin typeface="Times New Roman" panose="02020603050405020304" pitchFamily="18" charset="0"/>
                    <a:ea typeface="宋体" panose="02010600030101010101" pitchFamily="2" charset="-122"/>
                  </a:rPr>
                  <a:t>，其得分为该点在分布上归一化的概率密度值。</a:t>
                </a:r>
                <a:endParaRPr lang="en-US" altLang="zh-CN" sz="2000" dirty="0">
                  <a:latin typeface="Times New Roman" panose="02020603050405020304" pitchFamily="18" charset="0"/>
                  <a:ea typeface="宋体" panose="02010600030101010101" pitchFamily="2"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24821" y="1147714"/>
                <a:ext cx="11142358" cy="1431417"/>
              </a:xfrm>
              <a:prstGeom prst="rect">
                <a:avLst/>
              </a:prstGeom>
              <a:blipFill rotWithShape="1">
                <a:blip r:embed="rId3"/>
                <a:stretch>
                  <a:fillRect l="-3" t="-19" r="3" b="-2102"/>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4783829" y="2725846"/>
            <a:ext cx="7219485" cy="3501605"/>
          </a:xfrm>
          <a:prstGeom prst="rect">
            <a:avLst/>
          </a:prstGeom>
        </p:spPr>
      </p:pic>
      <p:pic>
        <p:nvPicPr>
          <p:cNvPr id="10" name="图片 9"/>
          <p:cNvPicPr>
            <a:picLocks noChangeAspect="1"/>
          </p:cNvPicPr>
          <p:nvPr/>
        </p:nvPicPr>
        <p:blipFill>
          <a:blip r:embed="rId5"/>
          <a:stretch>
            <a:fillRect/>
          </a:stretch>
        </p:blipFill>
        <p:spPr>
          <a:xfrm>
            <a:off x="1132800" y="3976515"/>
            <a:ext cx="3162741" cy="10002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4821" y="1147714"/>
            <a:ext cx="11142358" cy="873572"/>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4955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实验结果</a:t>
            </a:r>
            <a:endParaRPr lang="en-US" altLang="zh-CN" sz="2000" b="1" dirty="0">
              <a:latin typeface="Times New Roman" panose="02020603050405020304" pitchFamily="18" charset="0"/>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590656" y="1808751"/>
            <a:ext cx="5261893" cy="4108216"/>
          </a:xfrm>
          <a:prstGeom prst="rect">
            <a:avLst/>
          </a:prstGeom>
        </p:spPr>
      </p:pic>
      <p:sp>
        <p:nvSpPr>
          <p:cNvPr id="14" name="文本框 13"/>
          <p:cNvSpPr txBox="1"/>
          <p:nvPr/>
        </p:nvSpPr>
        <p:spPr>
          <a:xfrm>
            <a:off x="6411946" y="1928225"/>
            <a:ext cx="4695835" cy="3782061"/>
          </a:xfrm>
          <a:prstGeom prst="rect">
            <a:avLst/>
          </a:prstGeom>
          <a:noFill/>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EyEar</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在所有指标中始终优于所有 </a:t>
            </a:r>
            <a:r>
              <a:rPr lang="en-US" altLang="zh-CN" dirty="0">
                <a:latin typeface="Times New Roman" panose="02020603050405020304" pitchFamily="18" charset="0"/>
                <a:ea typeface="宋体" panose="02010600030101010101" pitchFamily="2" charset="-122"/>
              </a:rPr>
              <a:t>baselines</a:t>
            </a:r>
            <a:r>
              <a:rPr lang="zh-CN" altLang="en-US" dirty="0">
                <a:latin typeface="Times New Roman" panose="02020603050405020304" pitchFamily="18" charset="0"/>
                <a:ea typeface="宋体" panose="02010600030101010101" pitchFamily="2" charset="-122"/>
              </a:rPr>
              <a:t>，在不同的指标上，对最佳 </a:t>
            </a:r>
            <a:r>
              <a:rPr lang="en-US" altLang="zh-CN" dirty="0">
                <a:latin typeface="Times New Roman" panose="02020603050405020304" pitchFamily="18" charset="0"/>
                <a:ea typeface="宋体" panose="02010600030101010101" pitchFamily="2" charset="-122"/>
              </a:rPr>
              <a:t>baseline </a:t>
            </a:r>
            <a:r>
              <a:rPr lang="zh-CN" altLang="en-US" dirty="0">
                <a:latin typeface="Times New Roman" panose="02020603050405020304" pitchFamily="18" charset="0"/>
                <a:ea typeface="宋体" panose="02010600030101010101" pitchFamily="2" charset="-122"/>
              </a:rPr>
              <a:t>的改进从 4% 到 15% ；</a:t>
            </a:r>
            <a:endParaRPr lang="en-US" altLang="zh-CN" dirty="0">
              <a:latin typeface="Times New Roman" panose="02020603050405020304" pitchFamily="18" charset="0"/>
              <a:ea typeface="宋体" panose="02010600030101010101" pitchFamily="2" charset="-122"/>
            </a:endParaRPr>
          </a:p>
          <a:p>
            <a:pPr>
              <a:lnSpc>
                <a:spcPct val="150000"/>
              </a:lnSpc>
            </a:pP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）提出的</a:t>
            </a:r>
            <a:r>
              <a:rPr lang="zh-CN" altLang="en-US" sz="1800" dirty="0">
                <a:latin typeface="Times New Roman" panose="02020603050405020304" pitchFamily="18" charset="0"/>
                <a:ea typeface="宋体" panose="02010600030101010101" pitchFamily="2" charset="-122"/>
              </a:rPr>
              <a:t>基于概率分布的得分（损失）函数</a:t>
            </a:r>
            <a:r>
              <a:rPr lang="zh-CN" altLang="en-US" dirty="0">
                <a:latin typeface="Times New Roman" panose="02020603050405020304" pitchFamily="18" charset="0"/>
                <a:ea typeface="宋体" panose="02010600030101010101" pitchFamily="2" charset="-122"/>
              </a:rPr>
              <a:t>是最合理的评价方法，在四个指标中具有最好的鉴别能力；</a:t>
            </a:r>
            <a:endParaRPr lang="en-US" altLang="zh-CN" dirty="0">
              <a:latin typeface="Times New Roman" panose="02020603050405020304" pitchFamily="18" charset="0"/>
              <a:ea typeface="宋体" panose="02010600030101010101" pitchFamily="2" charset="-122"/>
            </a:endParaRPr>
          </a:p>
          <a:p>
            <a:pPr>
              <a:lnSpc>
                <a:spcPct val="150000"/>
              </a:lnSpc>
            </a:pP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）性能上：</a:t>
            </a:r>
            <a:r>
              <a:rPr lang="en-US" altLang="zh-CN" dirty="0">
                <a:latin typeface="Times New Roman" panose="02020603050405020304" pitchFamily="18" charset="0"/>
                <a:ea typeface="宋体" panose="02010600030101010101" pitchFamily="2" charset="-122"/>
              </a:rPr>
              <a:t>Pre-trained image-text models &lt;&lt; Visual grounding models &lt; Gaze trajectory prediction models.</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4821" y="1147714"/>
            <a:ext cx="11142358" cy="873572"/>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4955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实验结果</a:t>
            </a:r>
            <a:endParaRPr lang="en-US" altLang="zh-CN" sz="2000" b="1" dirty="0">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0" y="2034088"/>
            <a:ext cx="12192000" cy="29629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4821" y="1147714"/>
            <a:ext cx="11142358" cy="873572"/>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4955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实验结果</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消融实验</a:t>
            </a:r>
            <a:endParaRPr lang="en-US" altLang="zh-CN" sz="2000" b="1" dirty="0">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2721092" y="1626069"/>
            <a:ext cx="6749816" cy="2333615"/>
          </a:xfrm>
          <a:prstGeom prst="rect">
            <a:avLst/>
          </a:prstGeom>
        </p:spPr>
      </p:pic>
      <p:sp>
        <p:nvSpPr>
          <p:cNvPr id="10" name="文本框 9"/>
          <p:cNvSpPr txBox="1"/>
          <p:nvPr/>
        </p:nvSpPr>
        <p:spPr>
          <a:xfrm>
            <a:off x="842729" y="4252424"/>
            <a:ext cx="9456724" cy="1286250"/>
          </a:xfrm>
          <a:prstGeom prst="rect">
            <a:avLst/>
          </a:prstGeom>
          <a:noFill/>
        </p:spPr>
        <p:txBody>
          <a:bodyPr wrap="square">
            <a:spAutoFit/>
          </a:bodyPr>
          <a:lstStyle/>
          <a:p>
            <a:pPr marL="342900" indent="-342900">
              <a:lnSpc>
                <a:spcPct val="150000"/>
              </a:lnSpc>
              <a:buAutoNum type="arabicParenBoth"/>
            </a:pPr>
            <a:r>
              <a:rPr lang="zh-CN" altLang="en-US" dirty="0">
                <a:latin typeface="Times New Roman" panose="02020603050405020304" pitchFamily="18" charset="0"/>
                <a:ea typeface="宋体" panose="02010600030101010101" pitchFamily="2" charset="-122"/>
              </a:rPr>
              <a:t>消融任何部分都会导致所有指标的性能下降；</a:t>
            </a:r>
            <a:endParaRPr lang="en-US" altLang="zh-CN" dirty="0">
              <a:latin typeface="Times New Roman" panose="02020603050405020304" pitchFamily="18" charset="0"/>
              <a:ea typeface="宋体" panose="02010600030101010101" pitchFamily="2" charset="-122"/>
            </a:endParaRPr>
          </a:p>
          <a:p>
            <a:pPr marL="342900" indent="-342900">
              <a:lnSpc>
                <a:spcPct val="150000"/>
              </a:lnSpc>
              <a:buAutoNum type="arabicParenBoth"/>
            </a:pPr>
            <a:r>
              <a:rPr lang="zh-CN" altLang="en-US" dirty="0">
                <a:latin typeface="Times New Roman" panose="02020603050405020304" pitchFamily="18" charset="0"/>
                <a:ea typeface="宋体" panose="02010600030101010101" pitchFamily="2" charset="-122"/>
              </a:rPr>
              <a:t>不使用概率密度损失函数（</a:t>
            </a:r>
            <a:r>
              <a:rPr lang="en-US" altLang="zh-CN" dirty="0">
                <a:latin typeface="Times New Roman" panose="02020603050405020304" pitchFamily="18" charset="0"/>
                <a:ea typeface="宋体" panose="02010600030101010101" pitchFamily="2" charset="-122"/>
              </a:rPr>
              <a:t>PD loss</a:t>
            </a:r>
            <a:r>
              <a:rPr lang="zh-CN" altLang="en-US" dirty="0">
                <a:latin typeface="Times New Roman" panose="02020603050405020304" pitchFamily="18" charset="0"/>
                <a:ea typeface="宋体" panose="02010600030101010101" pitchFamily="2" charset="-122"/>
              </a:rPr>
              <a:t>）会在所有指标上一致地产生最大的性能下降；</a:t>
            </a:r>
            <a:endParaRPr lang="en-US" altLang="zh-CN" dirty="0">
              <a:latin typeface="Times New Roman" panose="02020603050405020304" pitchFamily="18" charset="0"/>
              <a:ea typeface="宋体" panose="02010600030101010101" pitchFamily="2" charset="-122"/>
            </a:endParaRPr>
          </a:p>
          <a:p>
            <a:pPr marL="342900" indent="-342900">
              <a:lnSpc>
                <a:spcPct val="150000"/>
              </a:lnSpc>
              <a:buAutoNum type="arabicParenBoth"/>
            </a:pPr>
            <a:r>
              <a:rPr lang="zh-CN" altLang="en-US" dirty="0">
                <a:latin typeface="Times New Roman" panose="02020603050405020304" pitchFamily="18" charset="0"/>
                <a:ea typeface="宋体" panose="02010600030101010101" pitchFamily="2" charset="-122"/>
              </a:rPr>
              <a:t>去除</a:t>
            </a:r>
            <a:r>
              <a:rPr lang="en-US" altLang="zh-CN" dirty="0">
                <a:latin typeface="Times New Roman" panose="02020603050405020304" pitchFamily="18" charset="0"/>
                <a:ea typeface="宋体" panose="02010600030101010101" pitchFamily="2" charset="-122"/>
              </a:rPr>
              <a:t> Saliency </a:t>
            </a:r>
            <a:r>
              <a:rPr lang="zh-CN" altLang="en-US" dirty="0">
                <a:latin typeface="Times New Roman" panose="02020603050405020304" pitchFamily="18" charset="0"/>
                <a:ea typeface="宋体" panose="02010600030101010101" pitchFamily="2" charset="-122"/>
              </a:rPr>
              <a:t>的影响最小，说明在我们的场景中，注视轨迹主要受听觉刺激的影响。</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4821" y="1147714"/>
            <a:ext cx="11142358" cy="873572"/>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95725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实验结果</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消融实验</a:t>
            </a:r>
            <a:endParaRPr lang="en-US" altLang="zh-CN" sz="2000" b="1"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动力系统</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更好地模仿眼睛的运动特征。</a:t>
            </a:r>
            <a:endParaRPr lang="en-US" altLang="zh-CN" sz="2000" dirty="0">
              <a:latin typeface="Times New Roman" panose="02020603050405020304" pitchFamily="18" charset="0"/>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1200734" y="2369684"/>
            <a:ext cx="9790532" cy="33406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4821" y="1147714"/>
            <a:ext cx="11142358" cy="873572"/>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298857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实验结果</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消融实验</a:t>
            </a: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不同的图像信息；</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 不同的基于概率分布的损失；</a:t>
            </a: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endParaRPr lang="en-US" altLang="zh-CN" sz="2000" dirty="0">
              <a:latin typeface="Times New Roman" panose="02020603050405020304" pitchFamily="18" charset="0"/>
              <a:ea typeface="宋体" panose="02010600030101010101" pitchFamily="2" charset="-122"/>
            </a:endParaRPr>
          </a:p>
          <a:p>
            <a:pPr lvl="1">
              <a:lnSpc>
                <a:spcPct val="150000"/>
              </a:lnSpc>
            </a:pPr>
            <a:endParaRPr lang="en-US" altLang="zh-CN" sz="2400" dirty="0">
              <a:latin typeface="Times New Roman" panose="02020603050405020304" pitchFamily="18" charset="0"/>
              <a:ea typeface="宋体" panose="02010600030101010101" pitchFamily="2" charset="-122"/>
            </a:endParaRPr>
          </a:p>
          <a:p>
            <a:pPr lvl="1">
              <a:lnSpc>
                <a:spcPct val="150000"/>
              </a:lnSpc>
            </a:pPr>
            <a:endParaRPr lang="en-US" altLang="zh-CN" sz="24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不同的显著性预测模型；</a:t>
            </a:r>
            <a:endParaRPr lang="en-US" altLang="zh-CN" sz="2000" dirty="0">
              <a:latin typeface="Times New Roman" panose="02020603050405020304" pitchFamily="18" charset="0"/>
              <a:ea typeface="宋体" panose="02010600030101010101" pitchFamily="2" charset="-122"/>
            </a:endParaRPr>
          </a:p>
        </p:txBody>
      </p:sp>
      <p:pic>
        <p:nvPicPr>
          <p:cNvPr id="10" name="图片 9"/>
          <p:cNvPicPr>
            <a:picLocks noChangeAspect="1"/>
          </p:cNvPicPr>
          <p:nvPr/>
        </p:nvPicPr>
        <p:blipFill>
          <a:blip r:embed="rId3"/>
          <a:stretch>
            <a:fillRect/>
          </a:stretch>
        </p:blipFill>
        <p:spPr>
          <a:xfrm>
            <a:off x="605220" y="2259813"/>
            <a:ext cx="5628096" cy="1420646"/>
          </a:xfrm>
          <a:prstGeom prst="rect">
            <a:avLst/>
          </a:prstGeom>
        </p:spPr>
      </p:pic>
      <p:pic>
        <p:nvPicPr>
          <p:cNvPr id="12" name="图片 11"/>
          <p:cNvPicPr>
            <a:picLocks noChangeAspect="1"/>
          </p:cNvPicPr>
          <p:nvPr/>
        </p:nvPicPr>
        <p:blipFill>
          <a:blip r:embed="rId4"/>
          <a:stretch>
            <a:fillRect/>
          </a:stretch>
        </p:blipFill>
        <p:spPr>
          <a:xfrm>
            <a:off x="1472223" y="4136289"/>
            <a:ext cx="3894090" cy="1639160"/>
          </a:xfrm>
          <a:prstGeom prst="rect">
            <a:avLst/>
          </a:prstGeom>
        </p:spPr>
      </p:pic>
      <p:pic>
        <p:nvPicPr>
          <p:cNvPr id="15" name="图片 14"/>
          <p:cNvPicPr>
            <a:picLocks noChangeAspect="1"/>
          </p:cNvPicPr>
          <p:nvPr/>
        </p:nvPicPr>
        <p:blipFill>
          <a:blip r:embed="rId5"/>
          <a:stretch>
            <a:fillRect/>
          </a:stretch>
        </p:blipFill>
        <p:spPr>
          <a:xfrm>
            <a:off x="6233316" y="2259813"/>
            <a:ext cx="5454660" cy="187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4821" y="1147714"/>
            <a:ext cx="11142358" cy="873572"/>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95725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实验结果</a:t>
            </a:r>
            <a:endParaRPr lang="en-US" altLang="zh-CN" sz="2000" b="1"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动力系统的即插即用性；</a:t>
            </a:r>
            <a:endParaRPr lang="en-US" altLang="zh-CN" sz="2000" dirty="0">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3811334" y="2449459"/>
            <a:ext cx="4569332" cy="34675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FDFAD-3D9C-4B43-BAC9-BA3AD7F26D8F}"/>
              </a:ext>
            </a:extLst>
          </p:cNvPr>
          <p:cNvSpPr>
            <a:spLocks noGrp="1"/>
          </p:cNvSpPr>
          <p:nvPr>
            <p:ph type="title"/>
          </p:nvPr>
        </p:nvSpPr>
        <p:spPr/>
        <p:txBody>
          <a:bodyPr/>
          <a:lstStyle/>
          <a:p>
            <a:r>
              <a:rPr lang="zh-CN" altLang="en-US" dirty="0"/>
              <a:t>多模态与人工智能</a:t>
            </a:r>
          </a:p>
        </p:txBody>
      </p:sp>
      <p:sp>
        <p:nvSpPr>
          <p:cNvPr id="3" name="内容占位符 2">
            <a:extLst>
              <a:ext uri="{FF2B5EF4-FFF2-40B4-BE49-F238E27FC236}">
                <a16:creationId xmlns:a16="http://schemas.microsoft.com/office/drawing/2014/main" id="{3EC72F22-BCBD-4C8C-BDF0-844127AE387B}"/>
              </a:ext>
            </a:extLst>
          </p:cNvPr>
          <p:cNvSpPr>
            <a:spLocks noGrp="1"/>
          </p:cNvSpPr>
          <p:nvPr>
            <p:ph idx="1"/>
          </p:nvPr>
        </p:nvSpPr>
        <p:spPr/>
        <p:txBody>
          <a:bodyPr/>
          <a:lstStyle/>
          <a:p>
            <a:r>
              <a:rPr lang="zh-CN" altLang="en-US" dirty="0"/>
              <a:t>造人：融合多模态信息的预测</a:t>
            </a:r>
            <a:endParaRPr lang="en-US" altLang="zh-CN" dirty="0"/>
          </a:p>
          <a:p>
            <a:r>
              <a:rPr lang="zh-CN" altLang="en-US" dirty="0"/>
              <a:t>造世界：有声视频的生成</a:t>
            </a:r>
            <a:endParaRPr lang="en-US" altLang="zh-CN" dirty="0"/>
          </a:p>
          <a:p>
            <a:endParaRPr lang="zh-CN" altLang="en-US" dirty="0"/>
          </a:p>
        </p:txBody>
      </p:sp>
    </p:spTree>
    <p:extLst>
      <p:ext uri="{BB962C8B-B14F-4D97-AF65-F5344CB8AC3E}">
        <p14:creationId xmlns:p14="http://schemas.microsoft.com/office/powerpoint/2010/main" val="4028903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4754" y="1047755"/>
            <a:ext cx="11142358" cy="873572"/>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4955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应用</a:t>
            </a:r>
            <a:endParaRPr lang="en-US" altLang="zh-CN" sz="2000" b="1" dirty="0">
              <a:latin typeface="Times New Roman" panose="02020603050405020304" pitchFamily="18" charset="0"/>
              <a:ea typeface="宋体" panose="02010600030101010101" pitchFamily="2" charset="-122"/>
            </a:endParaRPr>
          </a:p>
        </p:txBody>
      </p:sp>
      <p:pic>
        <p:nvPicPr>
          <p:cNvPr id="3" name="Demo2_m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4073" y="1650435"/>
            <a:ext cx="8643854" cy="47237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4754" y="1047755"/>
            <a:ext cx="11142358" cy="873572"/>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ea typeface="宋体" panose="02010600030101010101" pitchFamily="2" charset="-122"/>
            </a:endParaRPr>
          </a:p>
          <a:p>
            <a:pPr>
              <a:lnSpc>
                <a:spcPct val="150000"/>
              </a:lnSpc>
            </a:pPr>
            <a:endParaRPr lang="en-US" altLang="zh-CN" dirty="0">
              <a:latin typeface="Times New Roman" panose="02020603050405020304" pitchFamily="18" charset="0"/>
              <a:ea typeface="宋体" panose="02010600030101010101" pitchFamily="2" charset="-122"/>
            </a:endParaRPr>
          </a:p>
        </p:txBody>
      </p:sp>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4955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应用</a:t>
            </a:r>
            <a:endParaRPr lang="en-US" altLang="zh-CN" sz="2000" b="1" dirty="0">
              <a:latin typeface="Times New Roman" panose="02020603050405020304" pitchFamily="18" charset="0"/>
              <a:ea typeface="宋体" panose="02010600030101010101" pitchFamily="2" charset="-122"/>
            </a:endParaRPr>
          </a:p>
        </p:txBody>
      </p:sp>
      <p:pic>
        <p:nvPicPr>
          <p:cNvPr id="5" name="Demo3_m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4559" y="1650967"/>
            <a:ext cx="8642881" cy="472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1"/>
          <p:cNvSpPr>
            <a:spLocks noGrp="1"/>
          </p:cNvSpPr>
          <p:nvPr>
            <p:ph type="title"/>
          </p:nvPr>
        </p:nvSpPr>
        <p:spPr>
          <a:xfrm>
            <a:off x="392846" y="43550"/>
            <a:ext cx="10670412" cy="870420"/>
          </a:xfrm>
        </p:spPr>
        <p:txBody>
          <a:bodyPr>
            <a:normAutofit/>
          </a:bodyPr>
          <a:lstStyle/>
          <a:p>
            <a:pPr>
              <a:lnSpc>
                <a:spcPct val="150000"/>
              </a:lnSpc>
              <a:buNone/>
            </a:pPr>
            <a:r>
              <a:rPr lang="zh-CN" altLang="en-US" sz="2539" b="1" dirty="0">
                <a:latin typeface="Times New Roman" panose="02020603050405020304" pitchFamily="18" charset="0"/>
                <a:ea typeface="+mn-ea"/>
                <a:cs typeface="Times New Roman" panose="02020603050405020304" pitchFamily="18" charset="0"/>
              </a:rPr>
              <a:t>文本到动作序列生成</a:t>
            </a:r>
          </a:p>
        </p:txBody>
      </p:sp>
      <p:sp>
        <p:nvSpPr>
          <p:cNvPr id="44" name="灯片编号占位符 2"/>
          <p:cNvSpPr>
            <a:spLocks noGrp="1"/>
          </p:cNvSpPr>
          <p:nvPr>
            <p:ph type="sldNum" sz="quarter" idx="12"/>
          </p:nvPr>
        </p:nvSpPr>
        <p:spPr/>
        <p:txBody>
          <a:bodyPr/>
          <a:lstStyle/>
          <a:p>
            <a:fld id="{ACBE8222-9D24-4439-B089-51A36CE2D633}" type="slidenum">
              <a:rPr/>
              <a:t>22</a:t>
            </a:fld>
            <a:endParaRPr lang="zh-CN" altLang="en-US"/>
          </a:p>
        </p:txBody>
      </p:sp>
      <p:pic>
        <p:nvPicPr>
          <p:cNvPr id="4" name="图片 3">
            <a:extLst>
              <a:ext uri="{FF2B5EF4-FFF2-40B4-BE49-F238E27FC236}">
                <a16:creationId xmlns:a16="http://schemas.microsoft.com/office/drawing/2014/main" id="{19B3BD84-255F-9250-E04A-B81C5EC65146}"/>
              </a:ext>
            </a:extLst>
          </p:cNvPr>
          <p:cNvPicPr>
            <a:picLocks noChangeAspect="1"/>
          </p:cNvPicPr>
          <p:nvPr/>
        </p:nvPicPr>
        <p:blipFill rotWithShape="1">
          <a:blip r:embed="rId3"/>
          <a:srcRect l="6117"/>
          <a:stretch/>
        </p:blipFill>
        <p:spPr>
          <a:xfrm>
            <a:off x="2081117" y="989929"/>
            <a:ext cx="8029765" cy="4382714"/>
          </a:xfrm>
          <a:prstGeom prst="rect">
            <a:avLst/>
          </a:prstGeom>
        </p:spPr>
      </p:pic>
      <p:sp>
        <p:nvSpPr>
          <p:cNvPr id="5" name="文本框 4">
            <a:extLst>
              <a:ext uri="{FF2B5EF4-FFF2-40B4-BE49-F238E27FC236}">
                <a16:creationId xmlns:a16="http://schemas.microsoft.com/office/drawing/2014/main" id="{F779564F-4100-D7AD-40F4-9C5025C7EB5D}"/>
              </a:ext>
            </a:extLst>
          </p:cNvPr>
          <p:cNvSpPr txBox="1"/>
          <p:nvPr/>
        </p:nvSpPr>
        <p:spPr>
          <a:xfrm>
            <a:off x="189925" y="5538933"/>
            <a:ext cx="11812150" cy="647870"/>
          </a:xfrm>
          <a:prstGeom prst="rect">
            <a:avLst/>
          </a:prstGeom>
          <a:noFill/>
        </p:spPr>
        <p:txBody>
          <a:bodyPr wrap="square" rtlCol="0">
            <a:spAutoFit/>
          </a:bodyPr>
          <a:lstStyle/>
          <a:p>
            <a:r>
              <a:rPr kumimoji="1" lang="en" altLang="zh-CN" sz="1805" dirty="0"/>
              <a:t>A person began </a:t>
            </a:r>
            <a:r>
              <a:rPr kumimoji="1" lang="en" altLang="zh-CN" sz="1805" i="1" dirty="0">
                <a:solidFill>
                  <a:srgbClr val="00B0F0"/>
                </a:solidFill>
              </a:rPr>
              <a:t>jumping rope</a:t>
            </a:r>
            <a:r>
              <a:rPr kumimoji="1" lang="en" altLang="zh-CN" sz="1805" dirty="0"/>
              <a:t>, then </a:t>
            </a:r>
            <a:r>
              <a:rPr kumimoji="1" lang="en" altLang="zh-CN" sz="1805" i="1" dirty="0">
                <a:solidFill>
                  <a:srgbClr val="00B0F0"/>
                </a:solidFill>
              </a:rPr>
              <a:t>spun around twice </a:t>
            </a:r>
            <a:r>
              <a:rPr kumimoji="1" lang="en" altLang="zh-CN" sz="1805" dirty="0"/>
              <a:t>and did a </a:t>
            </a:r>
            <a:r>
              <a:rPr kumimoji="1" lang="en" altLang="zh-CN" sz="1805" i="1" dirty="0">
                <a:solidFill>
                  <a:srgbClr val="00B0F0"/>
                </a:solidFill>
              </a:rPr>
              <a:t>handstand</a:t>
            </a:r>
            <a:r>
              <a:rPr kumimoji="1" lang="en" altLang="zh-CN" sz="1805" dirty="0"/>
              <a:t>. After that, this person somersaults forward and </a:t>
            </a:r>
            <a:r>
              <a:rPr kumimoji="1" lang="en" altLang="zh-CN" sz="1805" i="1" dirty="0">
                <a:solidFill>
                  <a:srgbClr val="00B0F0"/>
                </a:solidFill>
              </a:rPr>
              <a:t>balances on one leg</a:t>
            </a:r>
            <a:r>
              <a:rPr kumimoji="1" lang="en" altLang="zh-CN" sz="1805" dirty="0"/>
              <a:t>, then throws a </a:t>
            </a:r>
            <a:r>
              <a:rPr kumimoji="1" lang="en" altLang="zh-CN" sz="1805" i="1" dirty="0">
                <a:solidFill>
                  <a:srgbClr val="00B0F0"/>
                </a:solidFill>
              </a:rPr>
              <a:t>punch</a:t>
            </a:r>
            <a:r>
              <a:rPr kumimoji="1" lang="en" altLang="zh-CN" sz="1805" dirty="0"/>
              <a:t> and </a:t>
            </a:r>
            <a:r>
              <a:rPr kumimoji="1" lang="en" altLang="zh-CN" sz="1805" i="1" dirty="0">
                <a:solidFill>
                  <a:srgbClr val="00B0F0"/>
                </a:solidFill>
              </a:rPr>
              <a:t>dodges</a:t>
            </a:r>
            <a:r>
              <a:rPr kumimoji="1" lang="en" altLang="zh-CN" sz="1805" dirty="0"/>
              <a:t> a kick.</a:t>
            </a:r>
            <a:endParaRPr kumimoji="1" lang="zh-CN" altLang="en-US" sz="1805" dirty="0"/>
          </a:p>
        </p:txBody>
      </p:sp>
      <p:sp>
        <p:nvSpPr>
          <p:cNvPr id="7" name="文本框 6">
            <a:extLst>
              <a:ext uri="{FF2B5EF4-FFF2-40B4-BE49-F238E27FC236}">
                <a16:creationId xmlns:a16="http://schemas.microsoft.com/office/drawing/2014/main" id="{3E467485-8072-4A3E-A636-125435FEBC86}"/>
              </a:ext>
            </a:extLst>
          </p:cNvPr>
          <p:cNvSpPr txBox="1"/>
          <p:nvPr/>
        </p:nvSpPr>
        <p:spPr>
          <a:xfrm>
            <a:off x="2090056" y="6303071"/>
            <a:ext cx="8360229" cy="369332"/>
          </a:xfrm>
          <a:prstGeom prst="rect">
            <a:avLst/>
          </a:prstGeom>
          <a:noFill/>
        </p:spPr>
        <p:txBody>
          <a:bodyPr wrap="square" rtlCol="0">
            <a:spAutoFit/>
          </a:bodyPr>
          <a:lstStyle/>
          <a:p>
            <a:pPr algn="ctr"/>
            <a:r>
              <a:rPr lang="en-US" altLang="zh-CN" dirty="0" err="1">
                <a:hlinkClick r:id="rId4"/>
              </a:rPr>
              <a:t>CoMo</a:t>
            </a:r>
            <a:r>
              <a:rPr lang="zh-CN" altLang="en-US" dirty="0">
                <a:hlinkClick r:id="rId4"/>
              </a:rPr>
              <a:t>数字人动作生成大模型</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B3BFF8-9923-455F-B151-1ED1414C8270}"/>
              </a:ext>
            </a:extLst>
          </p:cNvPr>
          <p:cNvSpPr>
            <a:spLocks noGrp="1"/>
          </p:cNvSpPr>
          <p:nvPr>
            <p:ph type="sldNum" sz="quarter" idx="12"/>
          </p:nvPr>
        </p:nvSpPr>
        <p:spPr/>
        <p:txBody>
          <a:bodyPr/>
          <a:lstStyle/>
          <a:p>
            <a:fld id="{B91EE9DE-39C0-45B1-B406-4DEC767CB4A8}" type="slidenum">
              <a:rPr lang="zh-CN" altLang="en-US" smtClean="0"/>
              <a:t>23</a:t>
            </a:fld>
            <a:endParaRPr lang="zh-CN" altLang="en-US"/>
          </a:p>
        </p:txBody>
      </p:sp>
      <p:sp>
        <p:nvSpPr>
          <p:cNvPr id="5" name="文本框 4">
            <a:extLst>
              <a:ext uri="{FF2B5EF4-FFF2-40B4-BE49-F238E27FC236}">
                <a16:creationId xmlns:a16="http://schemas.microsoft.com/office/drawing/2014/main" id="{5CAE9C63-0923-4184-AE55-10B0430C22A3}"/>
              </a:ext>
            </a:extLst>
          </p:cNvPr>
          <p:cNvSpPr txBox="1"/>
          <p:nvPr/>
        </p:nvSpPr>
        <p:spPr>
          <a:xfrm>
            <a:off x="381394" y="305016"/>
            <a:ext cx="6367449" cy="616644"/>
          </a:xfrm>
          <a:prstGeom prst="rect">
            <a:avLst/>
          </a:prstGeom>
          <a:noFill/>
        </p:spPr>
        <p:txBody>
          <a:bodyPr wrap="none" rtlCol="0">
            <a:spAutoFit/>
          </a:bodyPr>
          <a:lstStyle/>
          <a:p>
            <a:pPr>
              <a:lnSpc>
                <a:spcPct val="150000"/>
              </a:lnSpc>
            </a:pPr>
            <a:r>
              <a:rPr lang="zh-CN" altLang="en-US" sz="2539" b="1" dirty="0">
                <a:latin typeface="Times New Roman" panose="02020603050405020304" pitchFamily="18" charset="0"/>
                <a:cs typeface="Times New Roman" panose="02020603050405020304" pitchFamily="18" charset="0"/>
              </a:rPr>
              <a:t>根据一个人的动作做出另一个人的反应动作</a:t>
            </a:r>
            <a:endParaRPr lang="en-US" altLang="zh-CN" sz="2539" b="1"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B914373F-1EA0-425F-B3E8-7908C9F4726B}"/>
              </a:ext>
            </a:extLst>
          </p:cNvPr>
          <p:cNvPicPr>
            <a:picLocks noChangeAspect="1"/>
          </p:cNvPicPr>
          <p:nvPr/>
        </p:nvPicPr>
        <p:blipFill>
          <a:blip r:embed="rId2"/>
          <a:stretch>
            <a:fillRect/>
          </a:stretch>
        </p:blipFill>
        <p:spPr>
          <a:xfrm>
            <a:off x="660069" y="1470045"/>
            <a:ext cx="10871862" cy="3917910"/>
          </a:xfrm>
          <a:prstGeom prst="rect">
            <a:avLst/>
          </a:prstGeom>
        </p:spPr>
      </p:pic>
      <p:sp>
        <p:nvSpPr>
          <p:cNvPr id="3" name="文本框 2">
            <a:extLst>
              <a:ext uri="{FF2B5EF4-FFF2-40B4-BE49-F238E27FC236}">
                <a16:creationId xmlns:a16="http://schemas.microsoft.com/office/drawing/2014/main" id="{DD42CB6B-14B1-4E29-BA7F-FC0781AA1ED4}"/>
              </a:ext>
            </a:extLst>
          </p:cNvPr>
          <p:cNvSpPr txBox="1"/>
          <p:nvPr/>
        </p:nvSpPr>
        <p:spPr>
          <a:xfrm>
            <a:off x="2090056" y="6081486"/>
            <a:ext cx="8360229" cy="369332"/>
          </a:xfrm>
          <a:prstGeom prst="rect">
            <a:avLst/>
          </a:prstGeom>
          <a:noFill/>
        </p:spPr>
        <p:txBody>
          <a:bodyPr wrap="square" rtlCol="0">
            <a:spAutoFit/>
          </a:bodyPr>
          <a:lstStyle/>
          <a:p>
            <a:pPr algn="ctr"/>
            <a:r>
              <a:rPr lang="en-US" altLang="zh-CN" dirty="0">
                <a:hlinkClick r:id="rId3"/>
              </a:rPr>
              <a:t>Think-Then-React: Towards Better Action-to-Reaction Motion Generation</a:t>
            </a:r>
            <a:endParaRPr lang="zh-CN" altLang="en-US" dirty="0"/>
          </a:p>
        </p:txBody>
      </p:sp>
    </p:spTree>
    <p:extLst>
      <p:ext uri="{BB962C8B-B14F-4D97-AF65-F5344CB8AC3E}">
        <p14:creationId xmlns:p14="http://schemas.microsoft.com/office/powerpoint/2010/main" val="1668849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查看源图像">
            <a:extLst>
              <a:ext uri="{FF2B5EF4-FFF2-40B4-BE49-F238E27FC236}">
                <a16:creationId xmlns:a16="http://schemas.microsoft.com/office/drawing/2014/main" id="{B40B3127-DD57-4C0A-91A4-CFE37286DF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6181" y="1395583"/>
            <a:ext cx="5462546" cy="411056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5AA0B40-5879-4DB6-9C7D-A4AAAC986916}"/>
              </a:ext>
            </a:extLst>
          </p:cNvPr>
          <p:cNvSpPr txBox="1"/>
          <p:nvPr/>
        </p:nvSpPr>
        <p:spPr>
          <a:xfrm>
            <a:off x="2873943" y="1261070"/>
            <a:ext cx="2133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模拟视觉感官</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计算机视觉</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计算机图形学</a:t>
            </a:r>
          </a:p>
        </p:txBody>
      </p:sp>
      <p:sp>
        <p:nvSpPr>
          <p:cNvPr id="5" name="文本框 4">
            <a:extLst>
              <a:ext uri="{FF2B5EF4-FFF2-40B4-BE49-F238E27FC236}">
                <a16:creationId xmlns:a16="http://schemas.microsoft.com/office/drawing/2014/main" id="{F39429D4-85D9-4CE8-919F-E460A31D0896}"/>
              </a:ext>
            </a:extLst>
          </p:cNvPr>
          <p:cNvSpPr txBox="1"/>
          <p:nvPr/>
        </p:nvSpPr>
        <p:spPr>
          <a:xfrm>
            <a:off x="8064942" y="2551837"/>
            <a:ext cx="21336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模拟理解</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自然语言处理</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机器翻译</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搜索引擎</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推荐系统</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对话系统</a:t>
            </a:r>
          </a:p>
        </p:txBody>
      </p:sp>
      <p:sp>
        <p:nvSpPr>
          <p:cNvPr id="6" name="文本框 5">
            <a:extLst>
              <a:ext uri="{FF2B5EF4-FFF2-40B4-BE49-F238E27FC236}">
                <a16:creationId xmlns:a16="http://schemas.microsoft.com/office/drawing/2014/main" id="{D77B80B2-BB21-4F0C-A8B9-452C7849363C}"/>
              </a:ext>
            </a:extLst>
          </p:cNvPr>
          <p:cNvSpPr txBox="1"/>
          <p:nvPr/>
        </p:nvSpPr>
        <p:spPr>
          <a:xfrm>
            <a:off x="2294125" y="3160498"/>
            <a:ext cx="2133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模拟声学感官</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语音识别</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语音合成</a:t>
            </a:r>
          </a:p>
        </p:txBody>
      </p:sp>
      <p:sp>
        <p:nvSpPr>
          <p:cNvPr id="7" name="文本框 6">
            <a:extLst>
              <a:ext uri="{FF2B5EF4-FFF2-40B4-BE49-F238E27FC236}">
                <a16:creationId xmlns:a16="http://schemas.microsoft.com/office/drawing/2014/main" id="{0CC65A96-7E6E-4C24-992A-B2910B81B023}"/>
              </a:ext>
            </a:extLst>
          </p:cNvPr>
          <p:cNvSpPr txBox="1"/>
          <p:nvPr/>
        </p:nvSpPr>
        <p:spPr>
          <a:xfrm>
            <a:off x="5007543" y="5800157"/>
            <a:ext cx="2133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模拟行为</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机器人</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强化学习</a:t>
            </a:r>
          </a:p>
        </p:txBody>
      </p:sp>
      <p:sp>
        <p:nvSpPr>
          <p:cNvPr id="8" name="文本框 7">
            <a:extLst>
              <a:ext uri="{FF2B5EF4-FFF2-40B4-BE49-F238E27FC236}">
                <a16:creationId xmlns:a16="http://schemas.microsoft.com/office/drawing/2014/main" id="{27926307-9588-441F-BE69-75F4D2D10D78}"/>
              </a:ext>
            </a:extLst>
          </p:cNvPr>
          <p:cNvSpPr txBox="1"/>
          <p:nvPr/>
        </p:nvSpPr>
        <p:spPr>
          <a:xfrm>
            <a:off x="5721365" y="134513"/>
            <a:ext cx="2133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模拟思维</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人工智能创作</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搜索与下棋</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逻辑定理证明</a:t>
            </a:r>
          </a:p>
        </p:txBody>
      </p:sp>
      <p:sp>
        <p:nvSpPr>
          <p:cNvPr id="11" name="文本框 10">
            <a:extLst>
              <a:ext uri="{FF2B5EF4-FFF2-40B4-BE49-F238E27FC236}">
                <a16:creationId xmlns:a16="http://schemas.microsoft.com/office/drawing/2014/main" id="{87DBA8B8-AFC4-438D-86C6-E61DBCC65062}"/>
              </a:ext>
            </a:extLst>
          </p:cNvPr>
          <p:cNvSpPr txBox="1"/>
          <p:nvPr/>
        </p:nvSpPr>
        <p:spPr>
          <a:xfrm>
            <a:off x="4395666" y="2458723"/>
            <a:ext cx="2133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模拟融合</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多模态的感知</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多模态的预测</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多模态的表达</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78803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超能陆战队的主角小宏- 搜狗图片搜索">
            <a:extLst>
              <a:ext uri="{FF2B5EF4-FFF2-40B4-BE49-F238E27FC236}">
                <a16:creationId xmlns:a16="http://schemas.microsoft.com/office/drawing/2014/main" id="{91C7B0F8-C8E1-462F-A4A1-EDAB817911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000"/>
          <a:stretch/>
        </p:blipFill>
        <p:spPr bwMode="auto">
          <a:xfrm>
            <a:off x="27" y="11625"/>
            <a:ext cx="12191973" cy="685798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362FBFB-C6BB-43A8-AD5B-960DDD94EDD2}"/>
              </a:ext>
            </a:extLst>
          </p:cNvPr>
          <p:cNvSpPr txBox="1"/>
          <p:nvPr/>
        </p:nvSpPr>
        <p:spPr>
          <a:xfrm>
            <a:off x="523875" y="5317241"/>
            <a:ext cx="11210925" cy="744836"/>
          </a:xfrm>
          <a:prstGeom prst="rect">
            <a:avLst/>
          </a:prstGeom>
          <a:solidFill>
            <a:schemeClr val="accent1">
              <a:alpha val="60000"/>
            </a:schemeClr>
          </a:solidFill>
        </p:spPr>
        <p:txBody>
          <a:bodyPr vert="horz" lIns="121920" tIns="60960" rIns="121920" bIns="60960" rtlCol="0" anchor="ctr">
            <a:normAutofit/>
          </a:bodyPr>
          <a:lstStyle/>
          <a:p>
            <a:pPr algn="ctr" defTabSz="1219170">
              <a:lnSpc>
                <a:spcPct val="90000"/>
              </a:lnSpc>
              <a:spcBef>
                <a:spcPct val="0"/>
              </a:spcBef>
              <a:spcAft>
                <a:spcPts val="800"/>
              </a:spcAft>
            </a:pPr>
            <a:r>
              <a:rPr lang="zh-CN" altLang="en-US" sz="3600" dirty="0">
                <a:solidFill>
                  <a:srgbClr val="FEFFFE">
                    <a:lumMod val="85000"/>
                    <a:lumOff val="15000"/>
                  </a:srgbClr>
                </a:solidFill>
                <a:latin typeface="Montserrat-Bold"/>
              </a:rPr>
              <a:t>人工智能的目标已不只是造人，还要造世界</a:t>
            </a:r>
          </a:p>
        </p:txBody>
      </p:sp>
    </p:spTree>
    <p:custDataLst>
      <p:tags r:id="rId1"/>
    </p:custDataLst>
    <p:extLst>
      <p:ext uri="{BB962C8B-B14F-4D97-AF65-F5344CB8AC3E}">
        <p14:creationId xmlns:p14="http://schemas.microsoft.com/office/powerpoint/2010/main" val="2832366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56756" y="1364065"/>
            <a:ext cx="11678487" cy="2081529"/>
          </a:xfrm>
        </p:spPr>
        <p:txBody>
          <a:bodyPr>
            <a:normAutofit/>
          </a:bodyPr>
          <a:lstStyle/>
          <a:p>
            <a:r>
              <a:rPr lang="en-US" altLang="zh-CN" sz="4000" b="1" u="sng" dirty="0">
                <a:solidFill>
                  <a:srgbClr val="FF2F92"/>
                </a:solidFill>
                <a:latin typeface="Calibri" panose="020F0502020204030204" pitchFamily="34" charset="0"/>
                <a:ea typeface="宋体" panose="02010600030101010101" pitchFamily="2" charset="-122"/>
                <a:cs typeface="Calibri" panose="020F0502020204030204" pitchFamily="34" charset="0"/>
              </a:rPr>
              <a:t>TiVA</a:t>
            </a:r>
            <a:r>
              <a:rPr lang="en-US" altLang="zh-CN" sz="4000" b="1" dirty="0">
                <a:latin typeface="Calibri" panose="020F0502020204030204" pitchFamily="34" charset="0"/>
                <a:ea typeface="宋体" panose="02010600030101010101" pitchFamily="2" charset="-122"/>
                <a:cs typeface="Calibri" panose="020F0502020204030204" pitchFamily="34" charset="0"/>
              </a:rPr>
              <a:t>: </a:t>
            </a:r>
            <a:r>
              <a:rPr lang="en-US" altLang="zh-CN" sz="4000" b="1" u="sng" dirty="0">
                <a:solidFill>
                  <a:srgbClr val="FF2F92"/>
                </a:solidFill>
                <a:latin typeface="Calibri" panose="020F0502020204030204" pitchFamily="34" charset="0"/>
                <a:ea typeface="宋体" panose="02010600030101010101" pitchFamily="2" charset="-122"/>
                <a:cs typeface="Calibri" panose="020F0502020204030204" pitchFamily="34" charset="0"/>
              </a:rPr>
              <a:t>Ti</a:t>
            </a:r>
            <a:r>
              <a:rPr lang="en-US" altLang="zh-CN" sz="4000" b="1" dirty="0">
                <a:latin typeface="Calibri" panose="020F0502020204030204" pitchFamily="34" charset="0"/>
                <a:ea typeface="宋体" panose="02010600030101010101" pitchFamily="2" charset="-122"/>
                <a:cs typeface="Calibri" panose="020F0502020204030204" pitchFamily="34" charset="0"/>
              </a:rPr>
              <a:t>me-aligned </a:t>
            </a:r>
            <a:r>
              <a:rPr lang="en-US" altLang="zh-CN" sz="4000" b="1" u="sng" dirty="0">
                <a:solidFill>
                  <a:srgbClr val="FF2F92"/>
                </a:solidFill>
                <a:latin typeface="Calibri" panose="020F0502020204030204" pitchFamily="34" charset="0"/>
                <a:ea typeface="宋体" panose="02010600030101010101" pitchFamily="2" charset="-122"/>
                <a:cs typeface="Calibri" panose="020F0502020204030204" pitchFamily="34" charset="0"/>
              </a:rPr>
              <a:t>V</a:t>
            </a:r>
            <a:r>
              <a:rPr lang="en-US" altLang="zh-CN" sz="4000" b="1" dirty="0">
                <a:latin typeface="Calibri" panose="020F0502020204030204" pitchFamily="34" charset="0"/>
                <a:ea typeface="宋体" panose="02010600030101010101" pitchFamily="2" charset="-122"/>
                <a:cs typeface="Calibri" panose="020F0502020204030204" pitchFamily="34" charset="0"/>
              </a:rPr>
              <a:t>ideo-to-</a:t>
            </a:r>
            <a:r>
              <a:rPr lang="en-US" altLang="zh-CN" sz="4000" b="1" u="sng" dirty="0">
                <a:solidFill>
                  <a:srgbClr val="FF2F92"/>
                </a:solidFill>
                <a:latin typeface="Calibri" panose="020F0502020204030204" pitchFamily="34" charset="0"/>
                <a:ea typeface="宋体" panose="02010600030101010101" pitchFamily="2" charset="-122"/>
                <a:cs typeface="Calibri" panose="020F0502020204030204" pitchFamily="34" charset="0"/>
              </a:rPr>
              <a:t>A</a:t>
            </a:r>
            <a:r>
              <a:rPr lang="en-US" altLang="zh-CN" sz="4000" b="1" dirty="0">
                <a:latin typeface="Calibri" panose="020F0502020204030204" pitchFamily="34" charset="0"/>
                <a:ea typeface="宋体" panose="02010600030101010101" pitchFamily="2" charset="-122"/>
                <a:cs typeface="Calibri" panose="020F0502020204030204" pitchFamily="34" charset="0"/>
              </a:rPr>
              <a:t>udio Generation</a:t>
            </a:r>
            <a:endParaRPr lang="zh-CN" altLang="en-US" sz="3600" b="1">
              <a:latin typeface="Calibri" panose="020F0502020204030204" pitchFamily="34" charset="0"/>
              <a:ea typeface="宋体" panose="02010600030101010101" pitchFamily="2" charset="-122"/>
              <a:cs typeface="Calibri" panose="020F0502020204030204" pitchFamily="34" charset="0"/>
            </a:endParaRPr>
          </a:p>
        </p:txBody>
      </p:sp>
      <p:sp>
        <p:nvSpPr>
          <p:cNvPr id="5" name="副标题 4"/>
          <p:cNvSpPr>
            <a:spLocks noGrp="1"/>
          </p:cNvSpPr>
          <p:nvPr>
            <p:ph type="subTitle" idx="1"/>
          </p:nvPr>
        </p:nvSpPr>
        <p:spPr>
          <a:xfrm>
            <a:off x="128377" y="3787834"/>
            <a:ext cx="11935243" cy="1655762"/>
          </a:xfrm>
        </p:spPr>
        <p:txBody>
          <a:bodyPr>
            <a:normAutofit/>
          </a:bodyPr>
          <a:lstStyle/>
          <a:p>
            <a:r>
              <a:rPr lang="en-US" altLang="zh-CN" sz="1800" b="1" i="1" dirty="0">
                <a:solidFill>
                  <a:schemeClr val="bg1">
                    <a:lumMod val="50000"/>
                  </a:schemeClr>
                </a:solidFill>
                <a:latin typeface="Calibri" panose="020F0502020204030204" pitchFamily="34" charset="0"/>
                <a:cs typeface="Calibri" panose="020F0502020204030204" pitchFamily="34" charset="0"/>
              </a:rPr>
              <a:t>Authors</a:t>
            </a:r>
            <a:r>
              <a:rPr lang="en-US" altLang="zh-CN" sz="1800" dirty="0">
                <a:solidFill>
                  <a:schemeClr val="bg1">
                    <a:lumMod val="50000"/>
                  </a:schemeClr>
                </a:solidFill>
                <a:latin typeface="Calibri" panose="020F0502020204030204" pitchFamily="34" charset="0"/>
                <a:cs typeface="Calibri" panose="020F0502020204030204" pitchFamily="34" charset="0"/>
              </a:rPr>
              <a:t>: Xihua Wang*</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1</a:t>
            </a:r>
            <a:r>
              <a:rPr lang="en-US" altLang="zh-CN" sz="1800" dirty="0">
                <a:solidFill>
                  <a:schemeClr val="bg1">
                    <a:lumMod val="50000"/>
                  </a:schemeClr>
                </a:solidFill>
                <a:latin typeface="Calibri" panose="020F0502020204030204" pitchFamily="34" charset="0"/>
                <a:cs typeface="Calibri" panose="020F0502020204030204" pitchFamily="34" charset="0"/>
              </a:rPr>
              <a:t>, Yuyue Wang*</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1</a:t>
            </a:r>
            <a:r>
              <a:rPr lang="en-US" altLang="zh-CN" sz="1800" dirty="0">
                <a:solidFill>
                  <a:schemeClr val="bg1">
                    <a:lumMod val="50000"/>
                  </a:schemeClr>
                </a:solidFill>
                <a:latin typeface="Calibri" panose="020F0502020204030204" pitchFamily="34" charset="0"/>
                <a:cs typeface="Calibri" panose="020F0502020204030204" pitchFamily="34" charset="0"/>
              </a:rPr>
              <a:t>, Yihan Wu*</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1</a:t>
            </a:r>
            <a:r>
              <a:rPr lang="en-US" altLang="zh-CN" sz="1800" dirty="0">
                <a:solidFill>
                  <a:schemeClr val="bg1">
                    <a:lumMod val="50000"/>
                  </a:schemeClr>
                </a:solidFill>
                <a:latin typeface="Calibri" panose="020F0502020204030204" pitchFamily="34" charset="0"/>
                <a:cs typeface="Calibri" panose="020F0502020204030204" pitchFamily="34" charset="0"/>
              </a:rPr>
              <a:t>, Ruihua Song</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 1</a:t>
            </a:r>
            <a:r>
              <a:rPr lang="en-US" altLang="zh-CN" sz="1800" dirty="0">
                <a:solidFill>
                  <a:schemeClr val="bg1">
                    <a:lumMod val="50000"/>
                  </a:schemeClr>
                </a:solidFill>
                <a:latin typeface="Calibri" panose="020F0502020204030204" pitchFamily="34" charset="0"/>
                <a:cs typeface="Calibri" panose="020F0502020204030204" pitchFamily="34" charset="0"/>
              </a:rPr>
              <a:t>, Xu Tan</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 ✉️2</a:t>
            </a:r>
            <a:r>
              <a:rPr lang="en-US" altLang="zh-CN" sz="1800" dirty="0">
                <a:solidFill>
                  <a:schemeClr val="bg1">
                    <a:lumMod val="50000"/>
                  </a:schemeClr>
                </a:solidFill>
                <a:latin typeface="Calibri" panose="020F0502020204030204" pitchFamily="34" charset="0"/>
                <a:cs typeface="Calibri" panose="020F0502020204030204" pitchFamily="34" charset="0"/>
              </a:rPr>
              <a:t>, Zehua Chen </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3</a:t>
            </a:r>
            <a:r>
              <a:rPr lang="en-US" altLang="zh-CN" sz="1800" dirty="0">
                <a:solidFill>
                  <a:schemeClr val="bg1">
                    <a:lumMod val="50000"/>
                  </a:schemeClr>
                </a:solidFill>
                <a:latin typeface="Calibri" panose="020F0502020204030204" pitchFamily="34" charset="0"/>
                <a:cs typeface="Calibri" panose="020F0502020204030204" pitchFamily="34" charset="0"/>
              </a:rPr>
              <a:t>, Hongteng Xu </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1</a:t>
            </a:r>
            <a:r>
              <a:rPr lang="en-US" altLang="zh-CN" sz="1800" dirty="0">
                <a:solidFill>
                  <a:schemeClr val="bg1">
                    <a:lumMod val="50000"/>
                  </a:schemeClr>
                </a:solidFill>
                <a:latin typeface="Calibri" panose="020F0502020204030204" pitchFamily="34" charset="0"/>
                <a:cs typeface="Calibri" panose="020F0502020204030204" pitchFamily="34" charset="0"/>
              </a:rPr>
              <a:t>, Guodong Sui</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 4</a:t>
            </a:r>
            <a:br>
              <a:rPr lang="en-US" altLang="zh-CN" sz="1800" baseline="30000" dirty="0">
                <a:solidFill>
                  <a:schemeClr val="bg1">
                    <a:lumMod val="50000"/>
                  </a:schemeClr>
                </a:solidFill>
                <a:latin typeface="Calibri" panose="020F0502020204030204" pitchFamily="34" charset="0"/>
                <a:cs typeface="Calibri" panose="020F0502020204030204" pitchFamily="34" charset="0"/>
              </a:rPr>
            </a:br>
            <a:r>
              <a:rPr lang="en-US" altLang="zh-CN" sz="1800" b="1" i="1" dirty="0">
                <a:solidFill>
                  <a:schemeClr val="bg1">
                    <a:lumMod val="50000"/>
                  </a:schemeClr>
                </a:solidFill>
                <a:latin typeface="Calibri" panose="020F0502020204030204" pitchFamily="34" charset="0"/>
                <a:cs typeface="Calibri" panose="020F0502020204030204" pitchFamily="34" charset="0"/>
              </a:rPr>
              <a:t>Institutions</a:t>
            </a:r>
            <a:r>
              <a:rPr lang="en-US" altLang="zh-CN" sz="1800" dirty="0">
                <a:solidFill>
                  <a:schemeClr val="bg1">
                    <a:lumMod val="50000"/>
                  </a:schemeClr>
                </a:solidFill>
                <a:latin typeface="Calibri" panose="020F0502020204030204" pitchFamily="34" charset="0"/>
                <a:cs typeface="Calibri" panose="020F0502020204030204" pitchFamily="34" charset="0"/>
              </a:rPr>
              <a:t>: </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1 </a:t>
            </a:r>
            <a:r>
              <a:rPr lang="en-US" altLang="zh-CN" sz="1800" dirty="0">
                <a:solidFill>
                  <a:schemeClr val="bg1">
                    <a:lumMod val="50000"/>
                  </a:schemeClr>
                </a:solidFill>
                <a:latin typeface="Calibri" panose="020F0502020204030204" pitchFamily="34" charset="0"/>
                <a:cs typeface="Calibri" panose="020F0502020204030204" pitchFamily="34" charset="0"/>
              </a:rPr>
              <a:t>Renmin University of China, </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2 </a:t>
            </a:r>
            <a:r>
              <a:rPr lang="en-US" altLang="zh-CN" sz="1800" dirty="0">
                <a:solidFill>
                  <a:schemeClr val="bg1">
                    <a:lumMod val="50000"/>
                  </a:schemeClr>
                </a:solidFill>
                <a:latin typeface="Calibri" panose="020F0502020204030204" pitchFamily="34" charset="0"/>
                <a:cs typeface="Calibri" panose="020F0502020204030204" pitchFamily="34" charset="0"/>
              </a:rPr>
              <a:t>Microsoft, </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3 </a:t>
            </a:r>
            <a:r>
              <a:rPr lang="en-US" altLang="zh-CN" sz="1800" dirty="0">
                <a:solidFill>
                  <a:schemeClr val="bg1">
                    <a:lumMod val="50000"/>
                  </a:schemeClr>
                </a:solidFill>
                <a:latin typeface="Calibri" panose="020F0502020204030204" pitchFamily="34" charset="0"/>
                <a:cs typeface="Calibri" panose="020F0502020204030204" pitchFamily="34" charset="0"/>
              </a:rPr>
              <a:t>Tsinghua University, </a:t>
            </a:r>
            <a:r>
              <a:rPr lang="en-US" altLang="zh-CN" sz="1800" baseline="30000" dirty="0">
                <a:solidFill>
                  <a:schemeClr val="bg1">
                    <a:lumMod val="50000"/>
                  </a:schemeClr>
                </a:solidFill>
                <a:latin typeface="Calibri" panose="020F0502020204030204" pitchFamily="34" charset="0"/>
                <a:cs typeface="Calibri" panose="020F0502020204030204" pitchFamily="34" charset="0"/>
              </a:rPr>
              <a:t>4 </a:t>
            </a:r>
            <a:r>
              <a:rPr lang="en-US" altLang="zh-CN" sz="1800" dirty="0">
                <a:solidFill>
                  <a:schemeClr val="bg1">
                    <a:lumMod val="50000"/>
                  </a:schemeClr>
                </a:solidFill>
                <a:latin typeface="Calibri" panose="020F0502020204030204" pitchFamily="34" charset="0"/>
                <a:cs typeface="Calibri" panose="020F0502020204030204" pitchFamily="34" charset="0"/>
              </a:rPr>
              <a:t>ZHI-TECH GROUP</a:t>
            </a:r>
            <a:br>
              <a:rPr lang="en-US" altLang="zh-CN" sz="1800" dirty="0">
                <a:solidFill>
                  <a:schemeClr val="bg1">
                    <a:lumMod val="50000"/>
                  </a:schemeClr>
                </a:solidFill>
                <a:latin typeface="Calibri" panose="020F0502020204030204" pitchFamily="34" charset="0"/>
                <a:cs typeface="Calibri" panose="020F0502020204030204" pitchFamily="34" charset="0"/>
              </a:rPr>
            </a:br>
            <a:r>
              <a:rPr lang="en-US" altLang="zh-CN" sz="1800" b="1" i="1" dirty="0">
                <a:solidFill>
                  <a:schemeClr val="bg1">
                    <a:lumMod val="50000"/>
                  </a:schemeClr>
                </a:solidFill>
                <a:latin typeface="Calibri" panose="020F0502020204030204" pitchFamily="34" charset="0"/>
                <a:cs typeface="Calibri" panose="020F0502020204030204" pitchFamily="34" charset="0"/>
              </a:rPr>
              <a:t>Speaker</a:t>
            </a:r>
            <a:r>
              <a:rPr lang="en-US" altLang="zh-CN" sz="1800" dirty="0">
                <a:solidFill>
                  <a:schemeClr val="bg1">
                    <a:lumMod val="50000"/>
                  </a:schemeClr>
                </a:solidFill>
                <a:latin typeface="Calibri" panose="020F0502020204030204" pitchFamily="34" charset="0"/>
                <a:cs typeface="Calibri" panose="020F0502020204030204" pitchFamily="34" charset="0"/>
              </a:rPr>
              <a:t>: Xihua Wang</a:t>
            </a:r>
            <a:br>
              <a:rPr lang="en-US" altLang="zh-CN" sz="1800" dirty="0">
                <a:solidFill>
                  <a:schemeClr val="bg1">
                    <a:lumMod val="50000"/>
                  </a:schemeClr>
                </a:solidFill>
                <a:latin typeface="Calibri" panose="020F0502020204030204" pitchFamily="34" charset="0"/>
                <a:cs typeface="Calibri" panose="020F0502020204030204" pitchFamily="34" charset="0"/>
              </a:rPr>
            </a:br>
            <a:r>
              <a:rPr lang="en-US" altLang="zh-CN" sz="1800" b="1" i="1" dirty="0">
                <a:solidFill>
                  <a:schemeClr val="bg1">
                    <a:lumMod val="50000"/>
                  </a:schemeClr>
                </a:solidFill>
                <a:latin typeface="Calibri" panose="020F0502020204030204" pitchFamily="34" charset="0"/>
                <a:cs typeface="Calibri" panose="020F0502020204030204" pitchFamily="34" charset="0"/>
              </a:rPr>
              <a:t>Email</a:t>
            </a:r>
            <a:r>
              <a:rPr lang="en-US" altLang="zh-CN" sz="1800" dirty="0">
                <a:solidFill>
                  <a:schemeClr val="bg1">
                    <a:lumMod val="50000"/>
                  </a:schemeClr>
                </a:solidFill>
                <a:latin typeface="Calibri" panose="020F0502020204030204" pitchFamily="34" charset="0"/>
                <a:cs typeface="Calibri" panose="020F0502020204030204" pitchFamily="34" charset="0"/>
              </a:rPr>
              <a:t>: xihuaw@ruc.edu.cn</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2080" y="451382"/>
            <a:ext cx="2284589" cy="128216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42079" y="5785836"/>
            <a:ext cx="1511991" cy="5039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7694" y="5849469"/>
            <a:ext cx="2098215" cy="440366"/>
          </a:xfrm>
          <a:prstGeom prst="rect">
            <a:avLst/>
          </a:prstGeom>
        </p:spPr>
      </p:pic>
      <p:pic>
        <p:nvPicPr>
          <p:cNvPr id="17" name="图片 16"/>
          <p:cNvPicPr>
            <a:picLocks noChangeAspect="1"/>
          </p:cNvPicPr>
          <p:nvPr/>
        </p:nvPicPr>
        <p:blipFill rotWithShape="1">
          <a:blip r:embed="rId6">
            <a:extLst>
              <a:ext uri="{28A0092B-C50C-407E-A947-70E740481C1C}">
                <a14:useLocalDpi xmlns:a14="http://schemas.microsoft.com/office/drawing/2010/main" val="0"/>
              </a:ext>
            </a:extLst>
          </a:blip>
          <a:srcRect t="29523" b="29057"/>
          <a:stretch>
            <a:fillRect/>
          </a:stretch>
        </p:blipFill>
        <p:spPr>
          <a:xfrm>
            <a:off x="6503028" y="5817652"/>
            <a:ext cx="1831932" cy="503999"/>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577" y="5817651"/>
            <a:ext cx="1763998" cy="5039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803" y="90435"/>
            <a:ext cx="11286393" cy="1129567"/>
          </a:xfrm>
        </p:spPr>
        <p:txBody>
          <a:bodyPr>
            <a:normAutofit/>
          </a:bodyPr>
          <a:lstStyle/>
          <a:p>
            <a:r>
              <a:rPr lang="en-US" altLang="zh-CN" sz="3200" b="1" dirty="0">
                <a:latin typeface="Calibri" panose="020F0502020204030204" pitchFamily="34" charset="0"/>
                <a:cs typeface="Calibri" panose="020F0502020204030204" pitchFamily="34" charset="0"/>
              </a:rPr>
              <a:t>Background</a:t>
            </a:r>
            <a:r>
              <a:rPr lang="zh-CN" altLang="en-US" sz="3200" b="1">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of video-to-audio (V2A) generation</a:t>
            </a:r>
            <a:endParaRPr lang="zh-CN" altLang="en-US" sz="3200" b="1">
              <a:latin typeface="Calibri" panose="020F0502020204030204" pitchFamily="34" charset="0"/>
              <a:cs typeface="Calibri" panose="020F0502020204030204" pitchFamily="34" charset="0"/>
            </a:endParaRPr>
          </a:p>
        </p:txBody>
      </p:sp>
      <p:sp>
        <p:nvSpPr>
          <p:cNvPr id="3" name="文本框 2"/>
          <p:cNvSpPr txBox="1"/>
          <p:nvPr/>
        </p:nvSpPr>
        <p:spPr>
          <a:xfrm>
            <a:off x="452803" y="1298320"/>
            <a:ext cx="11529400" cy="2677656"/>
          </a:xfrm>
          <a:prstGeom prst="rect">
            <a:avLst/>
          </a:prstGeom>
          <a:noFill/>
        </p:spPr>
        <p:txBody>
          <a:bodyPr wrap="square" rtlCol="0">
            <a:spAutoFit/>
          </a:bodyPr>
          <a:lstStyle/>
          <a:p>
            <a:pPr marL="457200" indent="-457200">
              <a:buFontTx/>
              <a:buChar char="-"/>
            </a:pPr>
            <a:r>
              <a:rPr lang="en-US" altLang="zh-CN" sz="2400" b="1" dirty="0">
                <a:latin typeface="Calibri" panose="020F0502020204030204" pitchFamily="34" charset="0"/>
                <a:cs typeface="Calibri" panose="020F0502020204030204" pitchFamily="34" charset="0"/>
              </a:rPr>
              <a:t>Target</a:t>
            </a:r>
            <a:r>
              <a:rPr lang="en-US" altLang="zh-CN" sz="2400" dirty="0">
                <a:latin typeface="Calibri" panose="020F0502020204030204" pitchFamily="34" charset="0"/>
                <a:cs typeface="Calibri" panose="020F0502020204030204" pitchFamily="34" charset="0"/>
              </a:rPr>
              <a:t>: Generate a </a:t>
            </a:r>
            <a:r>
              <a:rPr lang="en-US" altLang="zh-CN" sz="2400" dirty="0">
                <a:solidFill>
                  <a:srgbClr val="C00000"/>
                </a:solidFill>
                <a:latin typeface="Calibri" panose="020F0502020204030204" pitchFamily="34" charset="0"/>
                <a:cs typeface="Calibri" panose="020F0502020204030204" pitchFamily="34" charset="0"/>
              </a:rPr>
              <a:t>semantically aligned </a:t>
            </a:r>
            <a:r>
              <a:rPr lang="en-US" altLang="zh-CN" sz="2400" dirty="0">
                <a:latin typeface="Calibri" panose="020F0502020204030204" pitchFamily="34" charset="0"/>
                <a:cs typeface="Calibri" panose="020F0502020204030204" pitchFamily="34" charset="0"/>
              </a:rPr>
              <a:t>and </a:t>
            </a:r>
            <a:r>
              <a:rPr lang="en-US" altLang="zh-CN" sz="2400" dirty="0">
                <a:solidFill>
                  <a:srgbClr val="C00000"/>
                </a:solidFill>
                <a:latin typeface="Calibri" panose="020F0502020204030204" pitchFamily="34" charset="0"/>
                <a:cs typeface="Calibri" panose="020F0502020204030204" pitchFamily="34" charset="0"/>
              </a:rPr>
              <a:t>time-synchronized sound</a:t>
            </a:r>
            <a:r>
              <a:rPr lang="en-US" altLang="zh-CN" sz="2400" dirty="0">
                <a:latin typeface="Calibri" panose="020F0502020204030204" pitchFamily="34" charset="0"/>
                <a:cs typeface="Calibri" panose="020F0502020204030204" pitchFamily="34" charset="0"/>
              </a:rPr>
              <a:t> for a </a:t>
            </a:r>
            <a:r>
              <a:rPr lang="en-US" altLang="zh-CN" sz="2400" u="sng" dirty="0">
                <a:latin typeface="Calibri" panose="020F0502020204030204" pitchFamily="34" charset="0"/>
                <a:cs typeface="Calibri" panose="020F0502020204030204" pitchFamily="34" charset="0"/>
              </a:rPr>
              <a:t>silent</a:t>
            </a:r>
            <a:r>
              <a:rPr lang="en-US" altLang="zh-CN" sz="2400" dirty="0">
                <a:latin typeface="Calibri" panose="020F0502020204030204" pitchFamily="34" charset="0"/>
                <a:cs typeface="Calibri" panose="020F0502020204030204" pitchFamily="34" charset="0"/>
              </a:rPr>
              <a:t> video.</a:t>
            </a:r>
          </a:p>
          <a:p>
            <a:pPr marL="457200" indent="-457200">
              <a:buFontTx/>
              <a:buChar char="-"/>
            </a:pPr>
            <a:endParaRPr lang="en-US" altLang="zh-CN" sz="2400" dirty="0">
              <a:latin typeface="Calibri" panose="020F0502020204030204" pitchFamily="34" charset="0"/>
              <a:cs typeface="Calibri" panose="020F0502020204030204" pitchFamily="34" charset="0"/>
            </a:endParaRPr>
          </a:p>
          <a:p>
            <a:pPr marL="457200" indent="-457200">
              <a:buFontTx/>
              <a:buChar char="-"/>
            </a:pPr>
            <a:endParaRPr lang="en-US" altLang="zh-CN" sz="2400" dirty="0">
              <a:latin typeface="Calibri" panose="020F0502020204030204" pitchFamily="34" charset="0"/>
              <a:cs typeface="Calibri" panose="020F0502020204030204" pitchFamily="34" charset="0"/>
            </a:endParaRPr>
          </a:p>
          <a:p>
            <a:pPr marL="457200" indent="-457200">
              <a:buFontTx/>
              <a:buChar char="-"/>
            </a:pPr>
            <a:endParaRPr lang="en-US" altLang="zh-CN" sz="2400" dirty="0">
              <a:latin typeface="Calibri" panose="020F0502020204030204" pitchFamily="34" charset="0"/>
              <a:cs typeface="Calibri" panose="020F0502020204030204" pitchFamily="34" charset="0"/>
            </a:endParaRPr>
          </a:p>
          <a:p>
            <a:endParaRPr lang="en-US" altLang="zh-CN" sz="2400" dirty="0">
              <a:latin typeface="Calibri" panose="020F0502020204030204" pitchFamily="34" charset="0"/>
              <a:cs typeface="Calibri" panose="020F0502020204030204" pitchFamily="34" charset="0"/>
            </a:endParaRPr>
          </a:p>
          <a:p>
            <a:endParaRPr lang="en-US" altLang="zh-CN" sz="2400" dirty="0">
              <a:latin typeface="Calibri" panose="020F0502020204030204" pitchFamily="34" charset="0"/>
              <a:cs typeface="Calibri" panose="020F0502020204030204" pitchFamily="34" charset="0"/>
            </a:endParaRPr>
          </a:p>
          <a:p>
            <a:pPr marL="457200" indent="-457200">
              <a:buFontTx/>
              <a:buChar char="-"/>
            </a:pPr>
            <a:r>
              <a:rPr lang="en-US" altLang="zh-CN" sz="2400" b="1" dirty="0">
                <a:latin typeface="Calibri" panose="020F0502020204030204" pitchFamily="34" charset="0"/>
                <a:cs typeface="Calibri" panose="020F0502020204030204" pitchFamily="34" charset="0"/>
              </a:rPr>
              <a:t>Key Challenge</a:t>
            </a:r>
            <a:r>
              <a:rPr lang="en-US" altLang="zh-CN" sz="2400" dirty="0">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semantical alignment &amp; time synchronization</a:t>
            </a:r>
          </a:p>
        </p:txBody>
      </p:sp>
      <p:grpSp>
        <p:nvGrpSpPr>
          <p:cNvPr id="29" name="组合 28"/>
          <p:cNvGrpSpPr/>
          <p:nvPr/>
        </p:nvGrpSpPr>
        <p:grpSpPr>
          <a:xfrm>
            <a:off x="1856576" y="1790116"/>
            <a:ext cx="9199846" cy="1483346"/>
            <a:chOff x="1951579" y="2187519"/>
            <a:chExt cx="9199846" cy="1483346"/>
          </a:xfrm>
        </p:grpSpPr>
        <p:sp>
          <p:nvSpPr>
            <p:cNvPr id="9" name="圆角矩形 8"/>
            <p:cNvSpPr/>
            <p:nvPr/>
          </p:nvSpPr>
          <p:spPr>
            <a:xfrm>
              <a:off x="4777839" y="2247726"/>
              <a:ext cx="2612572" cy="95299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tx1"/>
                  </a:solidFill>
                  <a:latin typeface="Calibri" panose="020F0502020204030204" pitchFamily="34" charset="0"/>
                  <a:cs typeface="Calibri" panose="020F0502020204030204" pitchFamily="34" charset="0"/>
                </a:rPr>
                <a:t>V2A Model</a:t>
              </a:r>
              <a:endParaRPr kumimoji="1" lang="zh-CN" altLang="en-US" sz="2400" b="1">
                <a:solidFill>
                  <a:schemeClr val="tx1"/>
                </a:solidFill>
                <a:latin typeface="Calibri" panose="020F0502020204030204" pitchFamily="34" charset="0"/>
                <a:cs typeface="Calibri" panose="020F0502020204030204" pitchFamily="34" charset="0"/>
              </a:endParaRPr>
            </a:p>
          </p:txBody>
        </p:sp>
        <p:pic>
          <p:nvPicPr>
            <p:cNvPr id="13" name="图片 12"/>
            <p:cNvPicPr>
              <a:picLocks noChangeAspect="1"/>
            </p:cNvPicPr>
            <p:nvPr/>
          </p:nvPicPr>
          <p:blipFill>
            <a:blip r:embed="rId9"/>
            <a:stretch>
              <a:fillRect/>
            </a:stretch>
          </p:blipFill>
          <p:spPr>
            <a:xfrm>
              <a:off x="2213337" y="2187519"/>
              <a:ext cx="1428924" cy="792000"/>
            </a:xfrm>
            <a:prstGeom prst="rect">
              <a:avLst/>
            </a:prstGeom>
          </p:spPr>
        </p:pic>
        <p:pic>
          <p:nvPicPr>
            <p:cNvPr id="14" name="图片 13"/>
            <p:cNvPicPr>
              <a:picLocks noChangeAspect="1"/>
            </p:cNvPicPr>
            <p:nvPr/>
          </p:nvPicPr>
          <p:blipFill>
            <a:blip r:embed="rId9"/>
            <a:stretch>
              <a:fillRect/>
            </a:stretch>
          </p:blipFill>
          <p:spPr>
            <a:xfrm>
              <a:off x="2365737" y="2339919"/>
              <a:ext cx="1428924" cy="792000"/>
            </a:xfrm>
            <a:prstGeom prst="rect">
              <a:avLst/>
            </a:prstGeom>
          </p:spPr>
        </p:pic>
        <p:pic>
          <p:nvPicPr>
            <p:cNvPr id="15" name="图片 14"/>
            <p:cNvPicPr>
              <a:picLocks noChangeAspect="1"/>
            </p:cNvPicPr>
            <p:nvPr/>
          </p:nvPicPr>
          <p:blipFill>
            <a:blip r:embed="rId9"/>
            <a:stretch>
              <a:fillRect/>
            </a:stretch>
          </p:blipFill>
          <p:spPr>
            <a:xfrm>
              <a:off x="2518137" y="2492319"/>
              <a:ext cx="1428924" cy="792000"/>
            </a:xfrm>
            <a:prstGeom prst="rect">
              <a:avLst/>
            </a:prstGeom>
          </p:spPr>
        </p:pic>
        <p:pic>
          <p:nvPicPr>
            <p:cNvPr id="1026" name="Picture 2" descr="command line - Generate visual (waveform) from MP3/WAV file in Windows 2008  Server? - Stack Overflow"/>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86156" y="2510433"/>
              <a:ext cx="3165269" cy="538616"/>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线箭头连接符 17"/>
            <p:cNvCxnSpPr/>
            <p:nvPr/>
          </p:nvCxnSpPr>
          <p:spPr>
            <a:xfrm>
              <a:off x="4161177" y="2776277"/>
              <a:ext cx="517346"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a:off x="7413801" y="2776277"/>
              <a:ext cx="517346"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951579" y="3301533"/>
              <a:ext cx="2447374" cy="369332"/>
            </a:xfrm>
            <a:prstGeom prst="rect">
              <a:avLst/>
            </a:prstGeom>
            <a:noFill/>
          </p:spPr>
          <p:txBody>
            <a:bodyPr wrap="square" rtlCol="0">
              <a:spAutoFit/>
            </a:bodyPr>
            <a:lstStyle/>
            <a:p>
              <a:r>
                <a:rPr lang="en-GB" altLang="zh-CN" b="0" i="0" dirty="0">
                  <a:effectLst/>
                  <a:latin typeface="Calibri" panose="020F0502020204030204" pitchFamily="34" charset="0"/>
                  <a:cs typeface="Calibri" panose="020F0502020204030204" pitchFamily="34" charset="0"/>
                </a:rPr>
                <a:t>Video (Eagle screaming)</a:t>
              </a:r>
              <a:endParaRPr kumimoji="1" lang="zh-CN" altLang="en-US">
                <a:latin typeface="Calibri" panose="020F0502020204030204" pitchFamily="34" charset="0"/>
                <a:cs typeface="Calibri" panose="020F0502020204030204" pitchFamily="34" charset="0"/>
              </a:endParaRPr>
            </a:p>
          </p:txBody>
        </p:sp>
        <p:sp>
          <p:nvSpPr>
            <p:cNvPr id="21" name="文本框 20"/>
            <p:cNvSpPr txBox="1"/>
            <p:nvPr/>
          </p:nvSpPr>
          <p:spPr>
            <a:xfrm>
              <a:off x="8345103" y="3301533"/>
              <a:ext cx="2447374" cy="369332"/>
            </a:xfrm>
            <a:prstGeom prst="rect">
              <a:avLst/>
            </a:prstGeom>
            <a:noFill/>
          </p:spPr>
          <p:txBody>
            <a:bodyPr wrap="square" rtlCol="0">
              <a:spAutoFit/>
            </a:bodyPr>
            <a:lstStyle/>
            <a:p>
              <a:r>
                <a:rPr lang="en-GB" altLang="zh-CN" b="0" i="0" dirty="0">
                  <a:effectLst/>
                  <a:latin typeface="Calibri" panose="020F0502020204030204" pitchFamily="34" charset="0"/>
                  <a:cs typeface="Calibri" panose="020F0502020204030204" pitchFamily="34" charset="0"/>
                </a:rPr>
                <a:t>Audio (Eagle screaming)</a:t>
              </a:r>
              <a:endParaRPr kumimoji="1" lang="zh-CN" altLang="en-US">
                <a:latin typeface="Calibri" panose="020F0502020204030204" pitchFamily="34" charset="0"/>
                <a:cs typeface="Calibri" panose="020F0502020204030204" pitchFamily="34" charset="0"/>
              </a:endParaRPr>
            </a:p>
          </p:txBody>
        </p:sp>
      </p:grpSp>
      <p:pic>
        <p:nvPicPr>
          <p:cNvPr id="23" name="groundtruth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78224" y="3967470"/>
            <a:ext cx="3392001" cy="1908000"/>
          </a:xfrm>
          <a:prstGeom prst="rect">
            <a:avLst/>
          </a:prstGeom>
        </p:spPr>
      </p:pic>
      <p:pic>
        <p:nvPicPr>
          <p:cNvPr id="24" name="im2wav (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564162" y="3967470"/>
            <a:ext cx="3392001" cy="1908000"/>
          </a:xfrm>
          <a:prstGeom prst="rect">
            <a:avLst/>
          </a:prstGeom>
        </p:spPr>
      </p:pic>
      <p:pic>
        <p:nvPicPr>
          <p:cNvPr id="25" name="ours (1)">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250100" y="3967470"/>
            <a:ext cx="3392001" cy="1908000"/>
          </a:xfrm>
          <a:prstGeom prst="rect">
            <a:avLst/>
          </a:prstGeom>
        </p:spPr>
      </p:pic>
      <p:sp>
        <p:nvSpPr>
          <p:cNvPr id="26" name="文本框 25"/>
          <p:cNvSpPr txBox="1"/>
          <p:nvPr/>
        </p:nvSpPr>
        <p:spPr>
          <a:xfrm>
            <a:off x="1455773" y="5853327"/>
            <a:ext cx="2018805" cy="369332"/>
          </a:xfrm>
          <a:prstGeom prst="rect">
            <a:avLst/>
          </a:prstGeom>
          <a:noFill/>
        </p:spPr>
        <p:txBody>
          <a:bodyPr wrap="square" rtlCol="0">
            <a:spAutoFit/>
          </a:bodyPr>
          <a:lstStyle/>
          <a:p>
            <a:pPr algn="ctr"/>
            <a:r>
              <a:rPr kumimoji="1" lang="en-US" altLang="zh-CN" dirty="0">
                <a:latin typeface="Calibri" panose="020F0502020204030204" pitchFamily="34" charset="0"/>
                <a:cs typeface="Calibri" panose="020F0502020204030204" pitchFamily="34" charset="0"/>
              </a:rPr>
              <a:t>Input silent video</a:t>
            </a:r>
            <a:endParaRPr kumimoji="1" lang="zh-CN" altLang="en-US">
              <a:latin typeface="Calibri" panose="020F0502020204030204" pitchFamily="34" charset="0"/>
              <a:cs typeface="Calibri" panose="020F0502020204030204" pitchFamily="34" charset="0"/>
            </a:endParaRPr>
          </a:p>
        </p:txBody>
      </p:sp>
      <p:sp>
        <p:nvSpPr>
          <p:cNvPr id="27" name="文本框 26"/>
          <p:cNvSpPr txBox="1"/>
          <p:nvPr/>
        </p:nvSpPr>
        <p:spPr>
          <a:xfrm>
            <a:off x="4844829" y="5849532"/>
            <a:ext cx="2612570" cy="369332"/>
          </a:xfrm>
          <a:prstGeom prst="rect">
            <a:avLst/>
          </a:prstGeom>
          <a:noFill/>
        </p:spPr>
        <p:txBody>
          <a:bodyPr wrap="square" rtlCol="0">
            <a:spAutoFit/>
          </a:bodyPr>
          <a:lstStyle/>
          <a:p>
            <a:pPr algn="ctr"/>
            <a:r>
              <a:rPr kumimoji="1" lang="en-US" altLang="zh-CN" dirty="0">
                <a:latin typeface="Calibri" panose="020F0502020204030204" pitchFamily="34" charset="0"/>
                <a:cs typeface="Calibri" panose="020F0502020204030204" pitchFamily="34" charset="0"/>
              </a:rPr>
              <a:t>Previous work </a:t>
            </a:r>
            <a:endParaRPr kumimoji="1" lang="zh-CN" altLang="en-US" dirty="0">
              <a:latin typeface="Calibri" panose="020F0502020204030204" pitchFamily="34" charset="0"/>
              <a:cs typeface="Calibri" panose="020F0502020204030204" pitchFamily="34" charset="0"/>
            </a:endParaRPr>
          </a:p>
        </p:txBody>
      </p:sp>
      <p:sp>
        <p:nvSpPr>
          <p:cNvPr id="28" name="文本框 27"/>
          <p:cNvSpPr txBox="1"/>
          <p:nvPr/>
        </p:nvSpPr>
        <p:spPr>
          <a:xfrm>
            <a:off x="8827649" y="5849532"/>
            <a:ext cx="2018805" cy="369332"/>
          </a:xfrm>
          <a:prstGeom prst="rect">
            <a:avLst/>
          </a:prstGeom>
          <a:noFill/>
        </p:spPr>
        <p:txBody>
          <a:bodyPr wrap="square" rtlCol="0">
            <a:spAutoFit/>
          </a:bodyPr>
          <a:lstStyle/>
          <a:p>
            <a:pPr algn="ctr"/>
            <a:r>
              <a:rPr kumimoji="1" lang="en-US" altLang="zh-CN" dirty="0">
                <a:latin typeface="Calibri" panose="020F0502020204030204" pitchFamily="34" charset="0"/>
                <a:cs typeface="Calibri" panose="020F0502020204030204" pitchFamily="34" charset="0"/>
              </a:rPr>
              <a:t>Our work (TiVA)</a:t>
            </a:r>
            <a:endParaRPr kumimoji="1" lang="zh-CN" altLang="en-US">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9360"/>
    </mc:Choice>
    <mc:Fallback xmlns="">
      <p:transition spd="slow" advTm="39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6"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0" fill="hold"/>
                                        <p:tgtEl>
                                          <p:spTgt spid="2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00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5" fill="hold" display="0">
                  <p:stCondLst>
                    <p:cond delay="indefinite"/>
                  </p:stCondLst>
                </p:cTn>
                <p:tgtEl>
                  <p:spTgt spid="23"/>
                </p:tgtEl>
              </p:cMediaNode>
            </p:video>
            <p:video>
              <p:cMediaNode vol="80000">
                <p:cTn id="16" fill="hold" display="0">
                  <p:stCondLst>
                    <p:cond delay="indefinite"/>
                  </p:stCondLst>
                </p:cTn>
                <p:tgtEl>
                  <p:spTgt spid="24"/>
                </p:tgtEl>
              </p:cMediaNode>
            </p:video>
            <p:video>
              <p:cMediaNode vol="80000">
                <p:cTn id="17" fill="hold" display="0">
                  <p:stCondLst>
                    <p:cond delay="indefinite"/>
                  </p:stCondLst>
                </p:cTn>
                <p:tgtEl>
                  <p:spTgt spid="2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803" y="90435"/>
            <a:ext cx="11286393" cy="1129567"/>
          </a:xfrm>
        </p:spPr>
        <p:txBody>
          <a:bodyPr>
            <a:normAutofit/>
          </a:bodyPr>
          <a:lstStyle/>
          <a:p>
            <a:r>
              <a:rPr lang="en-US" altLang="zh-CN" sz="3200" b="1" dirty="0">
                <a:latin typeface="Calibri" panose="020F0502020204030204" pitchFamily="34" charset="0"/>
                <a:cs typeface="Calibri" panose="020F0502020204030204" pitchFamily="34" charset="0"/>
              </a:rPr>
              <a:t>Our</a:t>
            </a:r>
            <a:r>
              <a:rPr lang="zh-CN" altLang="en-US" sz="3200" b="1">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solution</a:t>
            </a:r>
            <a:r>
              <a:rPr lang="zh-CN" altLang="en-US" sz="3200" b="1">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for</a:t>
            </a:r>
            <a:r>
              <a:rPr lang="zh-CN" altLang="en-US" sz="3200" b="1">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time-aligned V2A</a:t>
            </a:r>
            <a:endParaRPr lang="zh-CN" altLang="en-US" sz="3200" b="1">
              <a:latin typeface="Calibri" panose="020F0502020204030204" pitchFamily="34" charset="0"/>
              <a:cs typeface="Calibri" panose="020F0502020204030204" pitchFamily="34" charset="0"/>
            </a:endParaRPr>
          </a:p>
        </p:txBody>
      </p:sp>
      <p:pic>
        <p:nvPicPr>
          <p:cNvPr id="9" name="图片 8"/>
          <p:cNvPicPr>
            <a:picLocks noChangeAspect="1"/>
          </p:cNvPicPr>
          <p:nvPr/>
        </p:nvPicPr>
        <p:blipFill rotWithShape="1">
          <a:blip r:embed="rId3"/>
          <a:srcRect l="8179" t="2790" b="49263"/>
          <a:stretch>
            <a:fillRect/>
          </a:stretch>
        </p:blipFill>
        <p:spPr>
          <a:xfrm>
            <a:off x="2873833" y="2252879"/>
            <a:ext cx="5403273" cy="1879734"/>
          </a:xfrm>
          <a:prstGeom prst="rect">
            <a:avLst/>
          </a:prstGeom>
        </p:spPr>
      </p:pic>
      <p:sp>
        <p:nvSpPr>
          <p:cNvPr id="4" name="文本框 3"/>
          <p:cNvSpPr txBox="1"/>
          <p:nvPr/>
        </p:nvSpPr>
        <p:spPr>
          <a:xfrm>
            <a:off x="8412129" y="2400598"/>
            <a:ext cx="2315689"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input video frames</a:t>
            </a:r>
            <a:endParaRPr kumimoji="1" lang="zh-CN" altLang="en-US">
              <a:latin typeface="Calibri" panose="020F0502020204030204" pitchFamily="34" charset="0"/>
              <a:cs typeface="Calibri" panose="020F0502020204030204" pitchFamily="34" charset="0"/>
            </a:endParaRPr>
          </a:p>
        </p:txBody>
      </p:sp>
      <p:sp>
        <p:nvSpPr>
          <p:cNvPr id="5" name="文本框 4"/>
          <p:cNvSpPr txBox="1"/>
          <p:nvPr/>
        </p:nvSpPr>
        <p:spPr>
          <a:xfrm>
            <a:off x="8412130" y="3008080"/>
            <a:ext cx="2821932"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ground truth waveform</a:t>
            </a:r>
            <a:endParaRPr kumimoji="1" lang="zh-CN" altLang="en-US">
              <a:latin typeface="Calibri" panose="020F0502020204030204" pitchFamily="34" charset="0"/>
              <a:cs typeface="Calibri" panose="020F0502020204030204" pitchFamily="34" charset="0"/>
            </a:endParaRPr>
          </a:p>
        </p:txBody>
      </p:sp>
      <p:sp>
        <p:nvSpPr>
          <p:cNvPr id="6" name="文本框 5"/>
          <p:cNvSpPr txBox="1"/>
          <p:nvPr/>
        </p:nvSpPr>
        <p:spPr>
          <a:xfrm>
            <a:off x="8412129" y="3656314"/>
            <a:ext cx="2821932"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ground Mel-spectrogram</a:t>
            </a:r>
            <a:endParaRPr kumimoji="1" lang="zh-CN" altLang="en-US">
              <a:latin typeface="Calibri" panose="020F0502020204030204" pitchFamily="34" charset="0"/>
              <a:cs typeface="Calibri" panose="020F0502020204030204" pitchFamily="34" charset="0"/>
            </a:endParaRPr>
          </a:p>
        </p:txBody>
      </p:sp>
      <p:sp>
        <p:nvSpPr>
          <p:cNvPr id="8" name="弧 7"/>
          <p:cNvSpPr/>
          <p:nvPr/>
        </p:nvSpPr>
        <p:spPr>
          <a:xfrm>
            <a:off x="2159114" y="2629697"/>
            <a:ext cx="1294415" cy="1211283"/>
          </a:xfrm>
          <a:prstGeom prst="arc">
            <a:avLst>
              <a:gd name="adj1" fmla="val 5340212"/>
              <a:gd name="adj2" fmla="val 16144559"/>
            </a:avLst>
          </a:prstGeom>
          <a:ln w="1270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p:cNvSpPr txBox="1"/>
          <p:nvPr/>
        </p:nvSpPr>
        <p:spPr>
          <a:xfrm>
            <a:off x="1151907" y="3088238"/>
            <a:ext cx="1496291" cy="369332"/>
          </a:xfrm>
          <a:prstGeom prst="rect">
            <a:avLst/>
          </a:prstGeom>
          <a:noFill/>
        </p:spPr>
        <p:txBody>
          <a:bodyPr wrap="square" rtlCol="0">
            <a:spAutoFit/>
          </a:bodyPr>
          <a:lstStyle/>
          <a:p>
            <a:r>
              <a:rPr kumimoji="1" lang="en-US" altLang="zh-CN" dirty="0">
                <a:solidFill>
                  <a:srgbClr val="C00000"/>
                </a:solidFill>
                <a:latin typeface="Calibri" panose="020F0502020204030204" pitchFamily="34" charset="0"/>
                <a:cs typeface="Calibri" panose="020F0502020204030204" pitchFamily="34" charset="0"/>
              </a:rPr>
              <a:t>Difficult!</a:t>
            </a:r>
            <a:endParaRPr kumimoji="1" lang="zh-CN" altLang="en-US">
              <a:solidFill>
                <a:srgbClr val="C00000"/>
              </a:solidFill>
              <a:latin typeface="Calibri" panose="020F0502020204030204" pitchFamily="34" charset="0"/>
              <a:cs typeface="Calibri" panose="020F0502020204030204" pitchFamily="34" charset="0"/>
            </a:endParaRPr>
          </a:p>
        </p:txBody>
      </p:sp>
      <p:sp>
        <p:nvSpPr>
          <p:cNvPr id="12" name="文本框 11"/>
          <p:cNvSpPr txBox="1"/>
          <p:nvPr/>
        </p:nvSpPr>
        <p:spPr>
          <a:xfrm>
            <a:off x="452803" y="1207391"/>
            <a:ext cx="8964329" cy="830997"/>
          </a:xfrm>
          <a:prstGeom prst="rect">
            <a:avLst/>
          </a:prstGeom>
          <a:noFill/>
        </p:spPr>
        <p:txBody>
          <a:bodyPr wrap="square" rtlCol="0">
            <a:spAutoFit/>
          </a:bodyPr>
          <a:lstStyle/>
          <a:p>
            <a:pPr marL="457200" indent="-457200">
              <a:buFontTx/>
              <a:buChar char="-"/>
            </a:pPr>
            <a:r>
              <a:rPr lang="en-US" altLang="zh-CN" sz="2400" dirty="0">
                <a:latin typeface="Calibri" panose="020F0502020204030204" pitchFamily="34" charset="0"/>
                <a:cs typeface="Calibri" panose="020F0502020204030204" pitchFamily="34" charset="0"/>
              </a:rPr>
              <a:t>If it’s difficult to do generation in one step, do it in steps!</a:t>
            </a:r>
          </a:p>
          <a:p>
            <a:pPr marL="914400" lvl="1" indent="-457200">
              <a:buFontTx/>
              <a:buChar char="-"/>
            </a:pPr>
            <a:r>
              <a:rPr lang="en-US" altLang="zh-CN" sz="2400" dirty="0">
                <a:latin typeface="Calibri" panose="020F0502020204030204" pitchFamily="34" charset="0"/>
                <a:cs typeface="Calibri" panose="020F0502020204030204" pitchFamily="34" charset="0"/>
              </a:rPr>
              <a:t>Our solution is a </a:t>
            </a:r>
            <a:r>
              <a:rPr lang="en-US" altLang="zh-CN" sz="2400" b="1" dirty="0">
                <a:latin typeface="Calibri" panose="020F0502020204030204" pitchFamily="34" charset="0"/>
                <a:cs typeface="Calibri" panose="020F0502020204030204" pitchFamily="34" charset="0"/>
              </a:rPr>
              <a:t>coarse-to-fine</a:t>
            </a:r>
            <a:r>
              <a:rPr lang="en-US" altLang="zh-CN" sz="2400" dirty="0">
                <a:latin typeface="Calibri" panose="020F0502020204030204" pitchFamily="34" charset="0"/>
                <a:cs typeface="Calibri" panose="020F0502020204030204" pitchFamily="34" charset="0"/>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39360"/>
    </mc:Choice>
    <mc:Fallback xmlns="">
      <p:transition spd="slow" advTm="3936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803" y="90435"/>
            <a:ext cx="11286393" cy="1129567"/>
          </a:xfrm>
        </p:spPr>
        <p:txBody>
          <a:bodyPr>
            <a:normAutofit/>
          </a:bodyPr>
          <a:lstStyle/>
          <a:p>
            <a:r>
              <a:rPr lang="en-US" altLang="zh-CN" sz="3200" b="1" dirty="0">
                <a:latin typeface="Calibri" panose="020F0502020204030204" pitchFamily="34" charset="0"/>
                <a:cs typeface="Calibri" panose="020F0502020204030204" pitchFamily="34" charset="0"/>
              </a:rPr>
              <a:t>Our</a:t>
            </a:r>
            <a:r>
              <a:rPr lang="zh-CN" altLang="en-US" sz="3200" b="1">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solution</a:t>
            </a:r>
            <a:r>
              <a:rPr lang="zh-CN" altLang="en-US" sz="3200" b="1">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for</a:t>
            </a:r>
            <a:r>
              <a:rPr lang="zh-CN" altLang="en-US" sz="3200" b="1">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time-aligned V2A</a:t>
            </a:r>
            <a:endParaRPr lang="zh-CN" altLang="en-US" sz="3200" b="1">
              <a:latin typeface="Calibri" panose="020F0502020204030204" pitchFamily="34" charset="0"/>
              <a:cs typeface="Calibri" panose="020F0502020204030204" pitchFamily="34" charset="0"/>
            </a:endParaRPr>
          </a:p>
        </p:txBody>
      </p:sp>
      <p:pic>
        <p:nvPicPr>
          <p:cNvPr id="9" name="图片 8"/>
          <p:cNvPicPr>
            <a:picLocks noChangeAspect="1"/>
          </p:cNvPicPr>
          <p:nvPr/>
        </p:nvPicPr>
        <p:blipFill rotWithShape="1">
          <a:blip r:embed="rId3"/>
          <a:srcRect l="8179" t="2790" b="2350"/>
          <a:stretch>
            <a:fillRect/>
          </a:stretch>
        </p:blipFill>
        <p:spPr>
          <a:xfrm>
            <a:off x="2873833" y="2252878"/>
            <a:ext cx="5403273" cy="3718944"/>
          </a:xfrm>
          <a:prstGeom prst="rect">
            <a:avLst/>
          </a:prstGeom>
        </p:spPr>
      </p:pic>
      <p:sp>
        <p:nvSpPr>
          <p:cNvPr id="4" name="文本框 3"/>
          <p:cNvSpPr txBox="1"/>
          <p:nvPr/>
        </p:nvSpPr>
        <p:spPr>
          <a:xfrm>
            <a:off x="8412129" y="2400598"/>
            <a:ext cx="2315689"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input video frames</a:t>
            </a:r>
            <a:endParaRPr kumimoji="1" lang="zh-CN" altLang="en-US">
              <a:latin typeface="Calibri" panose="020F0502020204030204" pitchFamily="34" charset="0"/>
              <a:cs typeface="Calibri" panose="020F0502020204030204" pitchFamily="34" charset="0"/>
            </a:endParaRPr>
          </a:p>
        </p:txBody>
      </p:sp>
      <p:sp>
        <p:nvSpPr>
          <p:cNvPr id="5" name="文本框 4"/>
          <p:cNvSpPr txBox="1"/>
          <p:nvPr/>
        </p:nvSpPr>
        <p:spPr>
          <a:xfrm>
            <a:off x="8412130" y="3008080"/>
            <a:ext cx="2821932"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ground truth waveform</a:t>
            </a:r>
            <a:endParaRPr kumimoji="1" lang="zh-CN" altLang="en-US">
              <a:latin typeface="Calibri" panose="020F0502020204030204" pitchFamily="34" charset="0"/>
              <a:cs typeface="Calibri" panose="020F0502020204030204" pitchFamily="34" charset="0"/>
            </a:endParaRPr>
          </a:p>
        </p:txBody>
      </p:sp>
      <p:sp>
        <p:nvSpPr>
          <p:cNvPr id="6" name="文本框 5"/>
          <p:cNvSpPr txBox="1"/>
          <p:nvPr/>
        </p:nvSpPr>
        <p:spPr>
          <a:xfrm>
            <a:off x="8412129" y="3656314"/>
            <a:ext cx="2821932"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ground Mel-spectrogram</a:t>
            </a:r>
            <a:endParaRPr kumimoji="1" lang="zh-CN" altLang="en-US">
              <a:latin typeface="Calibri" panose="020F0502020204030204" pitchFamily="34" charset="0"/>
              <a:cs typeface="Calibri" panose="020F0502020204030204" pitchFamily="34" charset="0"/>
            </a:endParaRPr>
          </a:p>
        </p:txBody>
      </p:sp>
      <p:sp>
        <p:nvSpPr>
          <p:cNvPr id="8" name="弧 7"/>
          <p:cNvSpPr/>
          <p:nvPr/>
        </p:nvSpPr>
        <p:spPr>
          <a:xfrm>
            <a:off x="2159114" y="2629697"/>
            <a:ext cx="1294415" cy="1211283"/>
          </a:xfrm>
          <a:prstGeom prst="arc">
            <a:avLst>
              <a:gd name="adj1" fmla="val 5340212"/>
              <a:gd name="adj2" fmla="val 16144559"/>
            </a:avLst>
          </a:prstGeom>
          <a:ln w="1270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p:cNvSpPr txBox="1"/>
          <p:nvPr/>
        </p:nvSpPr>
        <p:spPr>
          <a:xfrm>
            <a:off x="1151907" y="3088238"/>
            <a:ext cx="1496291" cy="369332"/>
          </a:xfrm>
          <a:prstGeom prst="rect">
            <a:avLst/>
          </a:prstGeom>
          <a:noFill/>
        </p:spPr>
        <p:txBody>
          <a:bodyPr wrap="square" rtlCol="0">
            <a:spAutoFit/>
          </a:bodyPr>
          <a:lstStyle/>
          <a:p>
            <a:r>
              <a:rPr kumimoji="1" lang="en-US" altLang="zh-CN" dirty="0">
                <a:solidFill>
                  <a:srgbClr val="C00000"/>
                </a:solidFill>
                <a:latin typeface="Calibri" panose="020F0502020204030204" pitchFamily="34" charset="0"/>
                <a:cs typeface="Calibri" panose="020F0502020204030204" pitchFamily="34" charset="0"/>
              </a:rPr>
              <a:t>Difficult!</a:t>
            </a:r>
            <a:endParaRPr kumimoji="1" lang="zh-CN" altLang="en-US">
              <a:solidFill>
                <a:srgbClr val="C00000"/>
              </a:solidFill>
              <a:latin typeface="Calibri" panose="020F0502020204030204" pitchFamily="34" charset="0"/>
              <a:cs typeface="Calibri" panose="020F0502020204030204" pitchFamily="34" charset="0"/>
            </a:endParaRPr>
          </a:p>
        </p:txBody>
      </p:sp>
      <p:sp>
        <p:nvSpPr>
          <p:cNvPr id="11" name="文本框 10"/>
          <p:cNvSpPr txBox="1"/>
          <p:nvPr/>
        </p:nvSpPr>
        <p:spPr>
          <a:xfrm>
            <a:off x="1707687" y="4322754"/>
            <a:ext cx="987552" cy="369332"/>
          </a:xfrm>
          <a:prstGeom prst="rect">
            <a:avLst/>
          </a:prstGeom>
          <a:noFill/>
        </p:spPr>
        <p:txBody>
          <a:bodyPr wrap="square" rtlCol="0">
            <a:spAutoFit/>
          </a:bodyPr>
          <a:lstStyle/>
          <a:p>
            <a:r>
              <a:rPr kumimoji="1" lang="en-GB" altLang="zh-CN" dirty="0">
                <a:solidFill>
                  <a:schemeClr val="accent6"/>
                </a:solidFill>
                <a:latin typeface="Calibri" panose="020F0502020204030204" pitchFamily="34" charset="0"/>
                <a:cs typeface="Calibri" panose="020F0502020204030204" pitchFamily="34" charset="0"/>
              </a:rPr>
              <a:t>Easier!!</a:t>
            </a:r>
            <a:endParaRPr kumimoji="1" lang="zh-CN" altLang="en-US">
              <a:solidFill>
                <a:schemeClr val="accent6"/>
              </a:solidFill>
              <a:latin typeface="Calibri" panose="020F0502020204030204" pitchFamily="34" charset="0"/>
              <a:cs typeface="Calibri" panose="020F0502020204030204" pitchFamily="34" charset="0"/>
            </a:endParaRPr>
          </a:p>
        </p:txBody>
      </p:sp>
      <p:sp>
        <p:nvSpPr>
          <p:cNvPr id="12" name="文本框 11"/>
          <p:cNvSpPr txBox="1"/>
          <p:nvPr/>
        </p:nvSpPr>
        <p:spPr>
          <a:xfrm>
            <a:off x="8412128" y="4232672"/>
            <a:ext cx="3484215"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low-resolution Mel-spectrogram</a:t>
            </a:r>
            <a:endParaRPr kumimoji="1" lang="zh-CN" altLang="en-US">
              <a:latin typeface="Calibri" panose="020F0502020204030204" pitchFamily="34" charset="0"/>
              <a:cs typeface="Calibri" panose="020F0502020204030204" pitchFamily="34" charset="0"/>
            </a:endParaRPr>
          </a:p>
        </p:txBody>
      </p:sp>
      <p:sp>
        <p:nvSpPr>
          <p:cNvPr id="13" name="文本框 12"/>
          <p:cNvSpPr txBox="1"/>
          <p:nvPr/>
        </p:nvSpPr>
        <p:spPr>
          <a:xfrm>
            <a:off x="8412128" y="4848544"/>
            <a:ext cx="3484215"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TiVA (ours)</a:t>
            </a:r>
            <a:endParaRPr kumimoji="1" lang="zh-CN" altLang="en-US">
              <a:latin typeface="Calibri" panose="020F0502020204030204" pitchFamily="34" charset="0"/>
              <a:cs typeface="Calibri" panose="020F0502020204030204" pitchFamily="34" charset="0"/>
            </a:endParaRPr>
          </a:p>
        </p:txBody>
      </p:sp>
      <p:sp>
        <p:nvSpPr>
          <p:cNvPr id="14" name="文本框 13"/>
          <p:cNvSpPr txBox="1"/>
          <p:nvPr/>
        </p:nvSpPr>
        <p:spPr>
          <a:xfrm>
            <a:off x="8412128" y="5436821"/>
            <a:ext cx="3484215"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baseline</a:t>
            </a:r>
            <a:endParaRPr kumimoji="1" lang="zh-CN" altLang="en-US">
              <a:latin typeface="Calibri" panose="020F0502020204030204" pitchFamily="34" charset="0"/>
              <a:cs typeface="Calibri" panose="020F0502020204030204" pitchFamily="34" charset="0"/>
            </a:endParaRPr>
          </a:p>
        </p:txBody>
      </p:sp>
      <p:sp>
        <p:nvSpPr>
          <p:cNvPr id="16" name="弧 15"/>
          <p:cNvSpPr/>
          <p:nvPr/>
        </p:nvSpPr>
        <p:spPr>
          <a:xfrm>
            <a:off x="2648198" y="4471416"/>
            <a:ext cx="320780" cy="588962"/>
          </a:xfrm>
          <a:prstGeom prst="arc">
            <a:avLst>
              <a:gd name="adj1" fmla="val 5340212"/>
              <a:gd name="adj2" fmla="val 16144559"/>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文本框 16"/>
          <p:cNvSpPr txBox="1"/>
          <p:nvPr/>
        </p:nvSpPr>
        <p:spPr>
          <a:xfrm>
            <a:off x="452803" y="1207391"/>
            <a:ext cx="8964329" cy="830997"/>
          </a:xfrm>
          <a:prstGeom prst="rect">
            <a:avLst/>
          </a:prstGeom>
          <a:noFill/>
        </p:spPr>
        <p:txBody>
          <a:bodyPr wrap="square" rtlCol="0">
            <a:spAutoFit/>
          </a:bodyPr>
          <a:lstStyle/>
          <a:p>
            <a:pPr marL="457200" indent="-457200">
              <a:buFontTx/>
              <a:buChar char="-"/>
            </a:pPr>
            <a:r>
              <a:rPr lang="en-US" altLang="zh-CN" sz="2400" dirty="0">
                <a:latin typeface="Calibri" panose="020F0502020204030204" pitchFamily="34" charset="0"/>
                <a:cs typeface="Calibri" panose="020F0502020204030204" pitchFamily="34" charset="0"/>
              </a:rPr>
              <a:t>If it’s difficult to do generation in one step, do it in steps!</a:t>
            </a:r>
          </a:p>
          <a:p>
            <a:pPr marL="914400" lvl="1" indent="-457200">
              <a:buFontTx/>
              <a:buChar char="-"/>
            </a:pPr>
            <a:r>
              <a:rPr lang="en-US" altLang="zh-CN" sz="2400" dirty="0">
                <a:latin typeface="Calibri" panose="020F0502020204030204" pitchFamily="34" charset="0"/>
                <a:cs typeface="Calibri" panose="020F0502020204030204" pitchFamily="34" charset="0"/>
              </a:rPr>
              <a:t>Our solution is a </a:t>
            </a:r>
            <a:r>
              <a:rPr lang="en-US" altLang="zh-CN" sz="2400" b="1" dirty="0">
                <a:latin typeface="Calibri" panose="020F0502020204030204" pitchFamily="34" charset="0"/>
                <a:cs typeface="Calibri" panose="020F0502020204030204" pitchFamily="34" charset="0"/>
              </a:rPr>
              <a:t>coarse-to-fine</a:t>
            </a:r>
            <a:r>
              <a:rPr lang="en-US" altLang="zh-CN" sz="2400" dirty="0">
                <a:latin typeface="Calibri" panose="020F0502020204030204" pitchFamily="34" charset="0"/>
                <a:cs typeface="Calibri" panose="020F0502020204030204" pitchFamily="34" charset="0"/>
              </a:rPr>
              <a:t> approach</a:t>
            </a:r>
          </a:p>
        </p:txBody>
      </p:sp>
      <p:sp>
        <p:nvSpPr>
          <p:cNvPr id="18" name="弧 17"/>
          <p:cNvSpPr/>
          <p:nvPr/>
        </p:nvSpPr>
        <p:spPr>
          <a:xfrm>
            <a:off x="2395728" y="2629696"/>
            <a:ext cx="786384" cy="1841720"/>
          </a:xfrm>
          <a:prstGeom prst="arc">
            <a:avLst>
              <a:gd name="adj1" fmla="val 5340212"/>
              <a:gd name="adj2" fmla="val 16144559"/>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文本框 18"/>
          <p:cNvSpPr txBox="1"/>
          <p:nvPr/>
        </p:nvSpPr>
        <p:spPr>
          <a:xfrm>
            <a:off x="10468018" y="4554406"/>
            <a:ext cx="1563347" cy="369332"/>
          </a:xfrm>
          <a:prstGeom prst="rect">
            <a:avLst/>
          </a:prstGeom>
          <a:noFill/>
        </p:spPr>
        <p:txBody>
          <a:bodyPr wrap="square" rtlCol="0">
            <a:spAutoFit/>
          </a:bodyPr>
          <a:lstStyle/>
          <a:p>
            <a:r>
              <a:rPr kumimoji="1" lang="en-US" altLang="zh-CN" b="1" i="1" u="sng" dirty="0">
                <a:solidFill>
                  <a:srgbClr val="C00000"/>
                </a:solidFill>
                <a:latin typeface="Calibri" panose="020F0502020204030204" pitchFamily="34" charset="0"/>
                <a:cs typeface="Calibri" panose="020F0502020204030204" pitchFamily="34" charset="0"/>
              </a:rPr>
              <a:t>Audio Layout</a:t>
            </a:r>
            <a:endParaRPr kumimoji="1" lang="zh-CN" altLang="en-US" b="1" i="1" u="sng">
              <a:solidFill>
                <a:srgbClr val="C00000"/>
              </a:solidFill>
              <a:latin typeface="Calibri" panose="020F0502020204030204" pitchFamily="34" charset="0"/>
              <a:cs typeface="Calibri" panose="020F0502020204030204" pitchFamily="34" charset="0"/>
            </a:endParaRPr>
          </a:p>
        </p:txBody>
      </p:sp>
      <p:sp>
        <p:nvSpPr>
          <p:cNvPr id="20" name="弧 19"/>
          <p:cNvSpPr/>
          <p:nvPr/>
        </p:nvSpPr>
        <p:spPr>
          <a:xfrm>
            <a:off x="9801972" y="3994378"/>
            <a:ext cx="1328872" cy="801199"/>
          </a:xfrm>
          <a:prstGeom prst="arc">
            <a:avLst>
              <a:gd name="adj1" fmla="val 5340212"/>
              <a:gd name="adj2" fmla="val 9919636"/>
            </a:avLst>
          </a:prstGeom>
          <a:ln w="1270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9360"/>
    </mc:Choice>
    <mc:Fallback xmlns="">
      <p:transition spd="slow" advTm="3936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0" y="2441359"/>
            <a:ext cx="9401452" cy="44166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9401452" y="3675355"/>
            <a:ext cx="825624" cy="89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flipH="1">
            <a:off x="1889057" y="2167124"/>
            <a:ext cx="8413886" cy="1754326"/>
          </a:xfrm>
          <a:prstGeom prst="rect">
            <a:avLst/>
          </a:prstGeom>
          <a:noFill/>
        </p:spPr>
        <p:txBody>
          <a:bodyPr wrap="square" rtlCol="0">
            <a:spAutoFit/>
          </a:bodyPr>
          <a:lstStyle/>
          <a:p>
            <a:pPr algn="ctr"/>
            <a:r>
              <a:rPr lang="en-US" altLang="zh-CN" sz="3600" b="1" dirty="0" err="1">
                <a:solidFill>
                  <a:srgbClr val="9C0524"/>
                </a:solidFill>
                <a:latin typeface="Times New Roman" panose="02020603050405020304" pitchFamily="18" charset="0"/>
              </a:rPr>
              <a:t>EyEar</a:t>
            </a:r>
            <a:r>
              <a:rPr lang="en-US" altLang="zh-CN" sz="3600" b="1" dirty="0">
                <a:solidFill>
                  <a:srgbClr val="9C0524"/>
                </a:solidFill>
                <a:latin typeface="Times New Roman" panose="02020603050405020304" pitchFamily="18" charset="0"/>
              </a:rPr>
              <a:t>: Learning Audio Synchronized Human Gaze Trajectory based on Physics-informed Dynamics</a:t>
            </a:r>
          </a:p>
        </p:txBody>
      </p:sp>
      <p:sp>
        <p:nvSpPr>
          <p:cNvPr id="2" name="文本框 1"/>
          <p:cNvSpPr txBox="1"/>
          <p:nvPr/>
        </p:nvSpPr>
        <p:spPr>
          <a:xfrm>
            <a:off x="2164809" y="3912524"/>
            <a:ext cx="7874493" cy="1200329"/>
          </a:xfrm>
          <a:prstGeom prst="rect">
            <a:avLst/>
          </a:prstGeom>
          <a:noFill/>
        </p:spPr>
        <p:txBody>
          <a:bodyPr wrap="square" rtlCol="0">
            <a:spAutoFit/>
          </a:bodyPr>
          <a:lstStyle/>
          <a:p>
            <a:pPr algn="ctr"/>
            <a:r>
              <a:rPr lang="en-US" altLang="zh-CN" sz="2400" b="1" dirty="0" err="1">
                <a:latin typeface="Times New Roman" panose="02020603050405020304" pitchFamily="18" charset="0"/>
                <a:ea typeface="宋体" panose="02010600030101010101" pitchFamily="2" charset="-122"/>
              </a:rPr>
              <a:t>Xiaochuan</a:t>
            </a:r>
            <a:r>
              <a:rPr lang="en-US" altLang="zh-CN" sz="2400" b="1" dirty="0">
                <a:latin typeface="Times New Roman" panose="02020603050405020304" pitchFamily="18" charset="0"/>
                <a:ea typeface="宋体" panose="02010600030101010101" pitchFamily="2" charset="-122"/>
              </a:rPr>
              <a:t> Liu, Xin Cheng, </a:t>
            </a:r>
            <a:r>
              <a:rPr lang="en-US" altLang="zh-CN" sz="2400" b="1" dirty="0" err="1">
                <a:latin typeface="Times New Roman" panose="02020603050405020304" pitchFamily="18" charset="0"/>
                <a:ea typeface="宋体" panose="02010600030101010101" pitchFamily="2" charset="-122"/>
              </a:rPr>
              <a:t>Yuchong</a:t>
            </a:r>
            <a:r>
              <a:rPr lang="en-US" altLang="zh-CN" sz="2400" b="1" dirty="0">
                <a:latin typeface="Times New Roman" panose="02020603050405020304" pitchFamily="18" charset="0"/>
                <a:ea typeface="宋体" panose="02010600030101010101" pitchFamily="2" charset="-122"/>
              </a:rPr>
              <a:t> Sun, </a:t>
            </a:r>
            <a:r>
              <a:rPr lang="en-US" altLang="zh-CN" sz="2400" b="1" dirty="0" err="1">
                <a:latin typeface="Times New Roman" panose="02020603050405020304" pitchFamily="18" charset="0"/>
                <a:ea typeface="宋体" panose="02010600030101010101" pitchFamily="2" charset="-122"/>
              </a:rPr>
              <a:t>Xiaoxue</a:t>
            </a:r>
            <a:r>
              <a:rPr lang="en-US" altLang="zh-CN" sz="2400" b="1" dirty="0">
                <a:latin typeface="Times New Roman" panose="02020603050405020304" pitchFamily="18" charset="0"/>
                <a:ea typeface="宋体" panose="02010600030101010101" pitchFamily="2" charset="-122"/>
              </a:rPr>
              <a:t> Wu, </a:t>
            </a:r>
            <a:r>
              <a:rPr lang="en-US" altLang="zh-CN" sz="2400" b="1" dirty="0" err="1">
                <a:latin typeface="Times New Roman" panose="02020603050405020304" pitchFamily="18" charset="0"/>
                <a:ea typeface="宋体" panose="02010600030101010101" pitchFamily="2" charset="-122"/>
              </a:rPr>
              <a:t>Ruihua</a:t>
            </a:r>
            <a:r>
              <a:rPr lang="en-US" altLang="zh-CN" sz="2400" b="1" dirty="0">
                <a:latin typeface="Times New Roman" panose="02020603050405020304" pitchFamily="18" charset="0"/>
                <a:ea typeface="宋体" panose="02010600030101010101" pitchFamily="2" charset="-122"/>
              </a:rPr>
              <a:t> Song, Hao Sun, </a:t>
            </a:r>
            <a:r>
              <a:rPr lang="en-US" altLang="zh-CN" sz="2400" b="1" dirty="0" err="1">
                <a:latin typeface="Times New Roman" panose="02020603050405020304" pitchFamily="18" charset="0"/>
                <a:ea typeface="宋体" panose="02010600030101010101" pitchFamily="2" charset="-122"/>
              </a:rPr>
              <a:t>Denghao</a:t>
            </a:r>
            <a:r>
              <a:rPr lang="en-US" altLang="zh-CN" sz="2400" b="1" dirty="0">
                <a:latin typeface="Times New Roman" panose="02020603050405020304" pitchFamily="18" charset="0"/>
                <a:ea typeface="宋体" panose="02010600030101010101" pitchFamily="2" charset="-122"/>
              </a:rPr>
              <a:t> Zhang</a:t>
            </a:r>
          </a:p>
          <a:p>
            <a:pPr algn="ctr"/>
            <a:r>
              <a:rPr lang="en-US" altLang="zh-CN" sz="2400" b="1" dirty="0">
                <a:latin typeface="Times New Roman" panose="02020603050405020304" pitchFamily="18" charset="0"/>
                <a:ea typeface="宋体" panose="02010600030101010101" pitchFamily="2" charset="-122"/>
              </a:rPr>
              <a:t>AAAI 2025</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803" y="90435"/>
            <a:ext cx="11286393" cy="1129567"/>
          </a:xfrm>
        </p:spPr>
        <p:txBody>
          <a:bodyPr>
            <a:normAutofit/>
          </a:bodyPr>
          <a:lstStyle/>
          <a:p>
            <a:r>
              <a:rPr lang="en-US" altLang="zh-CN" sz="3200" b="1" dirty="0">
                <a:latin typeface="Calibri" panose="020F0502020204030204" pitchFamily="34" charset="0"/>
                <a:cs typeface="Calibri" panose="020F0502020204030204" pitchFamily="34" charset="0"/>
              </a:rPr>
              <a:t>Details of our TiVA</a:t>
            </a:r>
            <a:r>
              <a:rPr lang="zh-CN" altLang="en-US" sz="3200" b="1">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framework </a:t>
            </a:r>
            <a:endParaRPr lang="zh-CN" altLang="en-US" sz="3200" b="1">
              <a:latin typeface="Calibri" panose="020F0502020204030204" pitchFamily="34" charset="0"/>
              <a:cs typeface="Calibri" panose="020F0502020204030204" pitchFamily="34" charset="0"/>
            </a:endParaRPr>
          </a:p>
        </p:txBody>
      </p:sp>
      <p:sp>
        <p:nvSpPr>
          <p:cNvPr id="3" name="文本框 2"/>
          <p:cNvSpPr txBox="1"/>
          <p:nvPr/>
        </p:nvSpPr>
        <p:spPr>
          <a:xfrm>
            <a:off x="452803" y="1050741"/>
            <a:ext cx="10497419" cy="830997"/>
          </a:xfrm>
          <a:prstGeom prst="rect">
            <a:avLst/>
          </a:prstGeom>
          <a:noFill/>
        </p:spPr>
        <p:txBody>
          <a:bodyPr wrap="square" rtlCol="0">
            <a:spAutoFit/>
          </a:bodyPr>
          <a:lstStyle/>
          <a:p>
            <a:pPr marL="457200" indent="-457200">
              <a:buFontTx/>
              <a:buChar char="-"/>
            </a:pPr>
            <a:r>
              <a:rPr lang="en-US" altLang="zh-CN" sz="2400" dirty="0">
                <a:latin typeface="Calibri" panose="020F0502020204030204" pitchFamily="34" charset="0"/>
                <a:cs typeface="Calibri" panose="020F0502020204030204" pitchFamily="34" charset="0"/>
              </a:rPr>
              <a:t>TiVA framework</a:t>
            </a:r>
          </a:p>
          <a:p>
            <a:pPr marL="914400" lvl="1" indent="-457200">
              <a:buFontTx/>
              <a:buChar char="-"/>
            </a:pPr>
            <a:r>
              <a:rPr lang="en-US" altLang="zh-CN" sz="2400" dirty="0">
                <a:latin typeface="Calibri" panose="020F0502020204030204" pitchFamily="34" charset="0"/>
                <a:cs typeface="Calibri" panose="020F0502020204030204" pitchFamily="34" charset="0"/>
              </a:rPr>
              <a:t>Semantic Encoder + Audio Layout Predictor + Conditional Generator </a:t>
            </a:r>
          </a:p>
        </p:txBody>
      </p:sp>
      <p:pic>
        <p:nvPicPr>
          <p:cNvPr id="12" name="图片 11"/>
          <p:cNvPicPr>
            <a:picLocks noChangeAspect="1"/>
          </p:cNvPicPr>
          <p:nvPr/>
        </p:nvPicPr>
        <p:blipFill rotWithShape="1">
          <a:blip r:embed="rId3"/>
          <a:srcRect r="67802"/>
          <a:stretch>
            <a:fillRect/>
          </a:stretch>
        </p:blipFill>
        <p:spPr>
          <a:xfrm>
            <a:off x="1387745" y="1881738"/>
            <a:ext cx="2777855" cy="4240886"/>
          </a:xfrm>
          <a:prstGeom prst="rect">
            <a:avLst/>
          </a:prstGeom>
        </p:spPr>
      </p:pic>
      <p:pic>
        <p:nvPicPr>
          <p:cNvPr id="13" name="图片 12"/>
          <p:cNvPicPr>
            <a:picLocks noChangeAspect="1"/>
          </p:cNvPicPr>
          <p:nvPr/>
        </p:nvPicPr>
        <p:blipFill rotWithShape="1">
          <a:blip r:embed="rId3"/>
          <a:srcRect l="35011"/>
          <a:stretch>
            <a:fillRect/>
          </a:stretch>
        </p:blipFill>
        <p:spPr>
          <a:xfrm>
            <a:off x="5222918" y="1881738"/>
            <a:ext cx="5606968" cy="42408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360"/>
    </mc:Choice>
    <mc:Fallback xmlns="">
      <p:transition spd="slow" advTm="3936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803" y="90435"/>
            <a:ext cx="11286393" cy="1129567"/>
          </a:xfrm>
        </p:spPr>
        <p:txBody>
          <a:bodyPr>
            <a:normAutofit/>
          </a:bodyPr>
          <a:lstStyle/>
          <a:p>
            <a:r>
              <a:rPr lang="en-US" altLang="zh-CN" sz="3200" b="1" dirty="0">
                <a:latin typeface="Calibri" panose="020F0502020204030204" pitchFamily="34" charset="0"/>
                <a:cs typeface="Calibri" panose="020F0502020204030204" pitchFamily="34" charset="0"/>
              </a:rPr>
              <a:t>Performance of TiVA</a:t>
            </a:r>
            <a:endParaRPr lang="zh-CN" altLang="en-US" sz="3200" b="1">
              <a:latin typeface="Calibri" panose="020F0502020204030204" pitchFamily="34" charset="0"/>
              <a:cs typeface="Calibri" panose="020F0502020204030204" pitchFamily="34" charset="0"/>
            </a:endParaRPr>
          </a:p>
        </p:txBody>
      </p:sp>
      <p:sp>
        <p:nvSpPr>
          <p:cNvPr id="3" name="文本框 2"/>
          <p:cNvSpPr txBox="1"/>
          <p:nvPr/>
        </p:nvSpPr>
        <p:spPr>
          <a:xfrm>
            <a:off x="452803" y="1050741"/>
            <a:ext cx="10497419" cy="461665"/>
          </a:xfrm>
          <a:prstGeom prst="rect">
            <a:avLst/>
          </a:prstGeom>
          <a:noFill/>
        </p:spPr>
        <p:txBody>
          <a:bodyPr wrap="square" rtlCol="0">
            <a:spAutoFit/>
          </a:bodyPr>
          <a:lstStyle/>
          <a:p>
            <a:pPr marL="457200" indent="-457200">
              <a:buFontTx/>
              <a:buChar char="-"/>
            </a:pPr>
            <a:r>
              <a:rPr lang="en-US" altLang="zh-CN" sz="2400" dirty="0">
                <a:latin typeface="Calibri" panose="020F0502020204030204" pitchFamily="34" charset="0"/>
                <a:cs typeface="Calibri" panose="020F0502020204030204" pitchFamily="34" charset="0"/>
              </a:rPr>
              <a:t>VGGSound benchmark</a:t>
            </a:r>
          </a:p>
        </p:txBody>
      </p:sp>
      <p:pic>
        <p:nvPicPr>
          <p:cNvPr id="4" name="图片 3"/>
          <p:cNvPicPr>
            <a:picLocks noChangeAspect="1"/>
          </p:cNvPicPr>
          <p:nvPr/>
        </p:nvPicPr>
        <p:blipFill>
          <a:blip r:embed="rId3"/>
          <a:stretch>
            <a:fillRect/>
          </a:stretch>
        </p:blipFill>
        <p:spPr>
          <a:xfrm>
            <a:off x="1570126" y="1595664"/>
            <a:ext cx="9051746" cy="3131106"/>
          </a:xfrm>
          <a:prstGeom prst="rect">
            <a:avLst/>
          </a:prstGeom>
        </p:spPr>
      </p:pic>
      <p:pic>
        <p:nvPicPr>
          <p:cNvPr id="5" name="图片 4"/>
          <p:cNvPicPr>
            <a:picLocks noChangeAspect="1"/>
          </p:cNvPicPr>
          <p:nvPr/>
        </p:nvPicPr>
        <p:blipFill rotWithShape="1">
          <a:blip r:embed="rId4"/>
          <a:srcRect r="1053"/>
          <a:stretch>
            <a:fillRect/>
          </a:stretch>
        </p:blipFill>
        <p:spPr>
          <a:xfrm>
            <a:off x="2849446" y="4810028"/>
            <a:ext cx="6493106" cy="19624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360"/>
    </mc:Choice>
    <mc:Fallback xmlns="">
      <p:transition spd="slow" advTm="3936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803" y="90435"/>
            <a:ext cx="11286393" cy="1129567"/>
          </a:xfrm>
        </p:spPr>
        <p:txBody>
          <a:bodyPr>
            <a:normAutofit/>
          </a:bodyPr>
          <a:lstStyle/>
          <a:p>
            <a:r>
              <a:rPr lang="en-US" altLang="zh-CN" sz="3200" b="1" dirty="0">
                <a:latin typeface="Calibri" panose="020F0502020204030204" pitchFamily="34" charset="0"/>
                <a:cs typeface="Calibri" panose="020F0502020204030204" pitchFamily="34" charset="0"/>
              </a:rPr>
              <a:t>Study on audio layout representation</a:t>
            </a:r>
            <a:endParaRPr lang="zh-CN" altLang="en-US" sz="3200" b="1">
              <a:latin typeface="Calibri" panose="020F0502020204030204" pitchFamily="34" charset="0"/>
              <a:cs typeface="Calibri" panose="020F0502020204030204" pitchFamily="34" charset="0"/>
            </a:endParaRPr>
          </a:p>
        </p:txBody>
      </p:sp>
      <p:pic>
        <p:nvPicPr>
          <p:cNvPr id="6" name="图片 5"/>
          <p:cNvPicPr>
            <a:picLocks noChangeAspect="1"/>
          </p:cNvPicPr>
          <p:nvPr/>
        </p:nvPicPr>
        <p:blipFill>
          <a:blip r:embed="rId3"/>
          <a:stretch>
            <a:fillRect/>
          </a:stretch>
        </p:blipFill>
        <p:spPr>
          <a:xfrm>
            <a:off x="674510" y="1973151"/>
            <a:ext cx="4913490" cy="2911697"/>
          </a:xfrm>
          <a:prstGeom prst="rect">
            <a:avLst/>
          </a:prstGeom>
        </p:spPr>
      </p:pic>
      <p:pic>
        <p:nvPicPr>
          <p:cNvPr id="7" name="图片 6"/>
          <p:cNvPicPr>
            <a:picLocks noChangeAspect="1"/>
          </p:cNvPicPr>
          <p:nvPr/>
        </p:nvPicPr>
        <p:blipFill>
          <a:blip r:embed="rId4"/>
          <a:stretch>
            <a:fillRect/>
          </a:stretch>
        </p:blipFill>
        <p:spPr>
          <a:xfrm>
            <a:off x="6604002" y="1435139"/>
            <a:ext cx="3805764" cy="1533838"/>
          </a:xfrm>
          <a:prstGeom prst="rect">
            <a:avLst/>
          </a:prstGeom>
        </p:spPr>
      </p:pic>
      <p:cxnSp>
        <p:nvCxnSpPr>
          <p:cNvPr id="9" name="直线连接符 8"/>
          <p:cNvCxnSpPr/>
          <p:nvPr/>
        </p:nvCxnSpPr>
        <p:spPr>
          <a:xfrm>
            <a:off x="4391377" y="3048000"/>
            <a:ext cx="948267"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a:off x="4408310" y="3618089"/>
            <a:ext cx="73942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4374443" y="4724399"/>
            <a:ext cx="931334"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5"/>
          <a:stretch>
            <a:fillRect/>
          </a:stretch>
        </p:blipFill>
        <p:spPr>
          <a:xfrm>
            <a:off x="6604002" y="3399139"/>
            <a:ext cx="3805763" cy="2699241"/>
          </a:xfrm>
          <a:prstGeom prst="rect">
            <a:avLst/>
          </a:prstGeom>
        </p:spPr>
      </p:pic>
      <p:sp>
        <p:nvSpPr>
          <p:cNvPr id="17" name="文本框 16"/>
          <p:cNvSpPr txBox="1"/>
          <p:nvPr/>
        </p:nvSpPr>
        <p:spPr>
          <a:xfrm>
            <a:off x="339289" y="1472321"/>
            <a:ext cx="10497419" cy="400110"/>
          </a:xfrm>
          <a:prstGeom prst="rect">
            <a:avLst/>
          </a:prstGeom>
          <a:noFill/>
        </p:spPr>
        <p:txBody>
          <a:bodyPr wrap="square" rtlCol="0">
            <a:spAutoFit/>
          </a:bodyPr>
          <a:lstStyle/>
          <a:p>
            <a:pPr marL="457200" indent="-457200">
              <a:buFontTx/>
              <a:buChar char="-"/>
            </a:pPr>
            <a:r>
              <a:rPr lang="en-US" altLang="zh-CN" sz="2000" dirty="0">
                <a:latin typeface="Calibri" panose="020F0502020204030204" pitchFamily="34" charset="0"/>
                <a:cs typeface="Calibri" panose="020F0502020204030204" pitchFamily="34" charset="0"/>
              </a:rPr>
              <a:t>Representations of audio signal</a:t>
            </a:r>
          </a:p>
        </p:txBody>
      </p:sp>
      <p:sp>
        <p:nvSpPr>
          <p:cNvPr id="18" name="文本框 17"/>
          <p:cNvSpPr txBox="1"/>
          <p:nvPr/>
        </p:nvSpPr>
        <p:spPr>
          <a:xfrm>
            <a:off x="6095999" y="998205"/>
            <a:ext cx="5778501" cy="400110"/>
          </a:xfrm>
          <a:prstGeom prst="rect">
            <a:avLst/>
          </a:prstGeom>
          <a:noFill/>
        </p:spPr>
        <p:txBody>
          <a:bodyPr wrap="square" rtlCol="0">
            <a:spAutoFit/>
          </a:bodyPr>
          <a:lstStyle/>
          <a:p>
            <a:pPr marL="457200" indent="-457200">
              <a:buFontTx/>
              <a:buChar char="-"/>
            </a:pPr>
            <a:r>
              <a:rPr lang="en-US" altLang="zh-CN" sz="2000" dirty="0">
                <a:latin typeface="Calibri" panose="020F0502020204030204" pitchFamily="34" charset="0"/>
                <a:cs typeface="Calibri" panose="020F0502020204030204" pitchFamily="34" charset="0"/>
              </a:rPr>
              <a:t>For controllability: Onset?  ODF? Audio</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Layout?</a:t>
            </a:r>
          </a:p>
        </p:txBody>
      </p:sp>
      <p:sp>
        <p:nvSpPr>
          <p:cNvPr id="19" name="文本框 18"/>
          <p:cNvSpPr txBox="1"/>
          <p:nvPr/>
        </p:nvSpPr>
        <p:spPr>
          <a:xfrm>
            <a:off x="6095999" y="3028889"/>
            <a:ext cx="5778501" cy="400110"/>
          </a:xfrm>
          <a:prstGeom prst="rect">
            <a:avLst/>
          </a:prstGeom>
          <a:noFill/>
        </p:spPr>
        <p:txBody>
          <a:bodyPr wrap="square" rtlCol="0">
            <a:spAutoFit/>
          </a:bodyPr>
          <a:lstStyle/>
          <a:p>
            <a:pPr marL="457200" indent="-457200">
              <a:buFontTx/>
              <a:buChar char="-"/>
            </a:pPr>
            <a:r>
              <a:rPr lang="en-US" altLang="zh-CN" sz="2000" dirty="0">
                <a:latin typeface="Calibri" panose="020F0502020204030204" pitchFamily="34" charset="0"/>
                <a:cs typeface="Calibri" panose="020F0502020204030204" pitchFamily="34" charset="0"/>
              </a:rPr>
              <a:t>For Audio Layout: What resolution?</a:t>
            </a:r>
          </a:p>
        </p:txBody>
      </p:sp>
    </p:spTree>
  </p:cSld>
  <p:clrMapOvr>
    <a:masterClrMapping/>
  </p:clrMapOvr>
  <mc:AlternateContent xmlns:mc="http://schemas.openxmlformats.org/markup-compatibility/2006" xmlns:p14="http://schemas.microsoft.com/office/powerpoint/2010/main">
    <mc:Choice Requires="p14">
      <p:transition spd="slow" p14:dur="2000" advTm="39360"/>
    </mc:Choice>
    <mc:Fallback xmlns="">
      <p:transition spd="slow" advTm="3936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803" y="90435"/>
            <a:ext cx="11286393" cy="1129567"/>
          </a:xfrm>
        </p:spPr>
        <p:txBody>
          <a:bodyPr>
            <a:normAutofit/>
          </a:bodyPr>
          <a:lstStyle/>
          <a:p>
            <a:r>
              <a:rPr lang="en-US" altLang="zh-CN" sz="3200" b="1" dirty="0">
                <a:latin typeface="Calibri" panose="020F0502020204030204" pitchFamily="34" charset="0"/>
                <a:cs typeface="Calibri" panose="020F0502020204030204" pitchFamily="34" charset="0"/>
              </a:rPr>
              <a:t>Study on audio layout predictor</a:t>
            </a:r>
            <a:endParaRPr lang="zh-CN" altLang="en-US" sz="3200" b="1">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rotWithShape="1">
          <a:blip r:embed="rId3"/>
          <a:srcRect l="35011"/>
          <a:stretch>
            <a:fillRect/>
          </a:stretch>
        </p:blipFill>
        <p:spPr>
          <a:xfrm>
            <a:off x="757606" y="1716980"/>
            <a:ext cx="4526998" cy="3424040"/>
          </a:xfrm>
          <a:prstGeom prst="rect">
            <a:avLst/>
          </a:prstGeom>
        </p:spPr>
      </p:pic>
      <p:sp>
        <p:nvSpPr>
          <p:cNvPr id="4" name="矩形 3"/>
          <p:cNvSpPr/>
          <p:nvPr/>
        </p:nvSpPr>
        <p:spPr>
          <a:xfrm>
            <a:off x="757606" y="1716981"/>
            <a:ext cx="2151322" cy="3424040"/>
          </a:xfrm>
          <a:prstGeom prst="rect">
            <a:avLst/>
          </a:prstGeom>
          <a:solidFill>
            <a:schemeClr val="bg1">
              <a:lumMod val="95000"/>
              <a:alpha val="73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4"/>
          <a:stretch>
            <a:fillRect/>
          </a:stretch>
        </p:blipFill>
        <p:spPr>
          <a:xfrm>
            <a:off x="6553751" y="1716980"/>
            <a:ext cx="4649414" cy="3338222"/>
          </a:xfrm>
          <a:prstGeom prst="rect">
            <a:avLst/>
          </a:prstGeom>
        </p:spPr>
      </p:pic>
      <p:sp>
        <p:nvSpPr>
          <p:cNvPr id="6" name="文本框 5"/>
          <p:cNvSpPr txBox="1"/>
          <p:nvPr/>
        </p:nvSpPr>
        <p:spPr>
          <a:xfrm>
            <a:off x="6095999" y="1268436"/>
            <a:ext cx="5778501" cy="400110"/>
          </a:xfrm>
          <a:prstGeom prst="rect">
            <a:avLst/>
          </a:prstGeom>
          <a:noFill/>
        </p:spPr>
        <p:txBody>
          <a:bodyPr wrap="square" rtlCol="0">
            <a:spAutoFit/>
          </a:bodyPr>
          <a:lstStyle/>
          <a:p>
            <a:pPr marL="457200" indent="-457200">
              <a:buFontTx/>
              <a:buChar char="-"/>
            </a:pPr>
            <a:r>
              <a:rPr lang="en-US" altLang="zh-CN" sz="2000" dirty="0">
                <a:latin typeface="Calibri" panose="020F0502020204030204" pitchFamily="34" charset="0"/>
                <a:cs typeface="Calibri" panose="020F0502020204030204" pitchFamily="34" charset="0"/>
              </a:rPr>
              <a:t>Design </a:t>
            </a:r>
            <a:r>
              <a:rPr lang="en-GB" altLang="zh-CN" sz="2000" dirty="0">
                <a:latin typeface="Calibri" panose="020F0502020204030204" pitchFamily="34" charset="0"/>
                <a:cs typeface="Calibri" panose="020F0502020204030204" pitchFamily="34" charset="0"/>
              </a:rPr>
              <a:t>choices for </a:t>
            </a:r>
            <a:r>
              <a:rPr lang="en-US" altLang="zh-CN" sz="2000" dirty="0">
                <a:latin typeface="Calibri" panose="020F0502020204030204" pitchFamily="34" charset="0"/>
                <a:cs typeface="Calibri" panose="020F0502020204030204" pitchFamily="34" charset="0"/>
              </a:rPr>
              <a:t>Audio Layout predictor: </a:t>
            </a:r>
          </a:p>
        </p:txBody>
      </p:sp>
    </p:spTree>
  </p:cSld>
  <p:clrMapOvr>
    <a:masterClrMapping/>
  </p:clrMapOvr>
  <mc:AlternateContent xmlns:mc="http://schemas.openxmlformats.org/markup-compatibility/2006" xmlns:p14="http://schemas.microsoft.com/office/powerpoint/2010/main">
    <mc:Choice Requires="p14">
      <p:transition spd="slow" p14:dur="2000" advTm="39360"/>
    </mc:Choice>
    <mc:Fallback xmlns="">
      <p:transition spd="slow" advTm="3936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803" y="90435"/>
            <a:ext cx="11286393" cy="1129567"/>
          </a:xfrm>
        </p:spPr>
        <p:txBody>
          <a:bodyPr>
            <a:normAutofit/>
          </a:bodyPr>
          <a:lstStyle/>
          <a:p>
            <a:r>
              <a:rPr lang="en-US" altLang="zh-CN" sz="3200" b="1" dirty="0">
                <a:latin typeface="Calibri" panose="020F0502020204030204" pitchFamily="34" charset="0"/>
                <a:cs typeface="Calibri" panose="020F0502020204030204" pitchFamily="34" charset="0"/>
              </a:rPr>
              <a:t>Study on synchronization metrics</a:t>
            </a:r>
            <a:endParaRPr lang="zh-CN" altLang="en-US" sz="3200" b="1" dirty="0">
              <a:latin typeface="Calibri" panose="020F0502020204030204" pitchFamily="34" charset="0"/>
              <a:cs typeface="Calibri" panose="020F0502020204030204" pitchFamily="34" charset="0"/>
            </a:endParaRPr>
          </a:p>
        </p:txBody>
      </p:sp>
      <p:pic>
        <p:nvPicPr>
          <p:cNvPr id="7" name="图片 6"/>
          <p:cNvPicPr>
            <a:picLocks noChangeAspect="1"/>
          </p:cNvPicPr>
          <p:nvPr/>
        </p:nvPicPr>
        <p:blipFill rotWithShape="1">
          <a:blip r:embed="rId3"/>
          <a:srcRect b="40630"/>
          <a:stretch>
            <a:fillRect/>
          </a:stretch>
        </p:blipFill>
        <p:spPr>
          <a:xfrm>
            <a:off x="674510" y="1973152"/>
            <a:ext cx="4913490" cy="1728694"/>
          </a:xfrm>
          <a:prstGeom prst="rect">
            <a:avLst/>
          </a:prstGeom>
        </p:spPr>
      </p:pic>
      <p:sp>
        <p:nvSpPr>
          <p:cNvPr id="8" name="文本框 7"/>
          <p:cNvSpPr txBox="1"/>
          <p:nvPr/>
        </p:nvSpPr>
        <p:spPr>
          <a:xfrm>
            <a:off x="339289" y="1472321"/>
            <a:ext cx="10497419" cy="400110"/>
          </a:xfrm>
          <a:prstGeom prst="rect">
            <a:avLst/>
          </a:prstGeom>
          <a:noFill/>
        </p:spPr>
        <p:txBody>
          <a:bodyPr wrap="square" rtlCol="0">
            <a:spAutoFit/>
          </a:bodyPr>
          <a:lstStyle/>
          <a:p>
            <a:pPr marL="457200" indent="-457200">
              <a:buFontTx/>
              <a:buChar char="-"/>
            </a:pPr>
            <a:r>
              <a:rPr lang="en-US" altLang="zh-CN" sz="2000" dirty="0">
                <a:latin typeface="Calibri" panose="020F0502020204030204" pitchFamily="34" charset="0"/>
                <a:cs typeface="Calibri" panose="020F0502020204030204" pitchFamily="34" charset="0"/>
              </a:rPr>
              <a:t>Representations of audio signal </a:t>
            </a:r>
            <a:r>
              <a:rPr lang="en-US" altLang="zh-CN" sz="2000" dirty="0">
                <a:latin typeface="Calibri" panose="020F0502020204030204" pitchFamily="34" charset="0"/>
                <a:cs typeface="Calibri" panose="020F0502020204030204" pitchFamily="34" charset="0"/>
                <a:sym typeface="Wingdings" panose="05000000000000000000" pitchFamily="2" charset="2"/>
              </a:rPr>
              <a:t> synchronization metrics</a:t>
            </a:r>
            <a:r>
              <a:rPr lang="en-US" altLang="zh-CN" sz="2000" dirty="0">
                <a:latin typeface="Calibri" panose="020F0502020204030204" pitchFamily="34" charset="0"/>
                <a:cs typeface="Calibri" panose="020F0502020204030204" pitchFamily="34" charset="0"/>
              </a:rPr>
              <a:t> </a:t>
            </a:r>
          </a:p>
        </p:txBody>
      </p:sp>
      <p:cxnSp>
        <p:nvCxnSpPr>
          <p:cNvPr id="10" name="直接箭头连接符 9"/>
          <p:cNvCxnSpPr/>
          <p:nvPr/>
        </p:nvCxnSpPr>
        <p:spPr>
          <a:xfrm>
            <a:off x="5348585" y="2305665"/>
            <a:ext cx="481780" cy="0"/>
          </a:xfrm>
          <a:prstGeom prst="straightConnector1">
            <a:avLst/>
          </a:prstGeom>
          <a:ln>
            <a:solidFill>
              <a:srgbClr val="7F177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348585" y="2905105"/>
            <a:ext cx="481780" cy="0"/>
          </a:xfrm>
          <a:prstGeom prst="straightConnector1">
            <a:avLst/>
          </a:prstGeom>
          <a:ln>
            <a:solidFill>
              <a:srgbClr val="7F177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348585" y="3474065"/>
            <a:ext cx="481780" cy="0"/>
          </a:xfrm>
          <a:prstGeom prst="straightConnector1">
            <a:avLst/>
          </a:prstGeom>
          <a:ln>
            <a:solidFill>
              <a:srgbClr val="7F177F"/>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934917" y="2120999"/>
            <a:ext cx="376280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Align Acc, Temporal Offset (TO)</a:t>
            </a:r>
          </a:p>
        </p:txBody>
      </p:sp>
      <p:sp>
        <p:nvSpPr>
          <p:cNvPr id="14" name="文本框 13"/>
          <p:cNvSpPr txBox="1"/>
          <p:nvPr/>
        </p:nvSpPr>
        <p:spPr>
          <a:xfrm>
            <a:off x="5934917" y="2720439"/>
            <a:ext cx="647552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Onset accuracy (Onset Acc), average precision (Onset AP)</a:t>
            </a:r>
          </a:p>
        </p:txBody>
      </p:sp>
      <p:sp>
        <p:nvSpPr>
          <p:cNvPr id="15" name="文本框 14"/>
          <p:cNvSpPr txBox="1"/>
          <p:nvPr/>
        </p:nvSpPr>
        <p:spPr>
          <a:xfrm>
            <a:off x="5934917" y="3289399"/>
            <a:ext cx="5042964"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DTW-distance, W-distance</a:t>
            </a:r>
          </a:p>
        </p:txBody>
      </p:sp>
      <p:pic>
        <p:nvPicPr>
          <p:cNvPr id="17" name="图片 16"/>
          <p:cNvPicPr>
            <a:picLocks noChangeAspect="1"/>
          </p:cNvPicPr>
          <p:nvPr/>
        </p:nvPicPr>
        <p:blipFill>
          <a:blip r:embed="rId4"/>
          <a:stretch>
            <a:fillRect/>
          </a:stretch>
        </p:blipFill>
        <p:spPr>
          <a:xfrm>
            <a:off x="674510" y="3942919"/>
            <a:ext cx="4712536" cy="2093758"/>
          </a:xfrm>
          <a:prstGeom prst="rect">
            <a:avLst/>
          </a:prstGeom>
        </p:spPr>
      </p:pic>
      <p:pic>
        <p:nvPicPr>
          <p:cNvPr id="21" name="图片 20"/>
          <p:cNvPicPr>
            <a:picLocks noChangeAspect="1"/>
          </p:cNvPicPr>
          <p:nvPr/>
        </p:nvPicPr>
        <p:blipFill>
          <a:blip r:embed="rId5"/>
          <a:stretch>
            <a:fillRect/>
          </a:stretch>
        </p:blipFill>
        <p:spPr>
          <a:xfrm>
            <a:off x="5916725" y="3858359"/>
            <a:ext cx="4679540" cy="21783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360"/>
    </mc:Choice>
    <mc:Fallback xmlns="">
      <p:transition spd="slow" advTm="3936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803" y="90435"/>
            <a:ext cx="11286393" cy="1129567"/>
          </a:xfrm>
        </p:spPr>
        <p:txBody>
          <a:bodyPr>
            <a:normAutofit/>
          </a:bodyPr>
          <a:lstStyle/>
          <a:p>
            <a:r>
              <a:rPr lang="en-US" altLang="zh-CN" sz="3200" b="1" dirty="0">
                <a:latin typeface="Calibri" panose="020F0502020204030204" pitchFamily="34" charset="0"/>
                <a:cs typeface="Calibri" panose="020F0502020204030204" pitchFamily="34" charset="0"/>
              </a:rPr>
              <a:t>Case study on VGGSound benchmark</a:t>
            </a:r>
            <a:endParaRPr lang="zh-CN" altLang="en-US" sz="3200" b="1">
              <a:latin typeface="Calibri" panose="020F0502020204030204" pitchFamily="34" charset="0"/>
              <a:cs typeface="Calibri" panose="020F0502020204030204" pitchFamily="34" charset="0"/>
            </a:endParaRPr>
          </a:p>
        </p:txBody>
      </p:sp>
      <p:pic>
        <p:nvPicPr>
          <p:cNvPr id="6" name="图片 5"/>
          <p:cNvPicPr>
            <a:picLocks noChangeAspect="1"/>
          </p:cNvPicPr>
          <p:nvPr/>
        </p:nvPicPr>
        <p:blipFill>
          <a:blip r:embed="rId3"/>
          <a:stretch>
            <a:fillRect/>
          </a:stretch>
        </p:blipFill>
        <p:spPr>
          <a:xfrm>
            <a:off x="903289" y="1298346"/>
            <a:ext cx="10385422" cy="45729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360"/>
    </mc:Choice>
    <mc:Fallback xmlns="">
      <p:transition spd="slow" advTm="3936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D83189BB-AECF-4BC0-93C4-150A004F42E9}"/>
              </a:ext>
            </a:extLst>
          </p:cNvPr>
          <p:cNvSpPr>
            <a:spLocks noGrp="1"/>
          </p:cNvSpPr>
          <p:nvPr>
            <p:ph type="body" sz="quarter" idx="10"/>
          </p:nvPr>
        </p:nvSpPr>
        <p:spPr>
          <a:xfrm>
            <a:off x="474301" y="300277"/>
            <a:ext cx="9203100" cy="348223"/>
          </a:xfrm>
        </p:spPr>
        <p:txBody>
          <a:bodyPr>
            <a:normAutofit fontScale="92500" lnSpcReduction="10000"/>
          </a:bodyPr>
          <a:lstStyle/>
          <a:p>
            <a:r>
              <a:rPr lang="en-US" altLang="zh-CN" sz="3067" dirty="0"/>
              <a:t>Case Study</a:t>
            </a:r>
            <a:endParaRPr lang="zh-CN" altLang="en-US" sz="3067" dirty="0"/>
          </a:p>
          <a:p>
            <a:endParaRPr lang="zh-CN" altLang="en-US" dirty="0"/>
          </a:p>
        </p:txBody>
      </p:sp>
      <p:pic>
        <p:nvPicPr>
          <p:cNvPr id="2" name="冲浪">
            <a:hlinkClick r:id="" action="ppaction://media"/>
            <a:extLst>
              <a:ext uri="{FF2B5EF4-FFF2-40B4-BE49-F238E27FC236}">
                <a16:creationId xmlns:a16="http://schemas.microsoft.com/office/drawing/2014/main" id="{66CECEA7-D4A6-4F28-B748-E4F98D9998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4327" y="732601"/>
            <a:ext cx="10056967" cy="5657044"/>
          </a:xfrm>
          <a:prstGeom prst="rect">
            <a:avLst/>
          </a:prstGeom>
        </p:spPr>
      </p:pic>
      <p:sp>
        <p:nvSpPr>
          <p:cNvPr id="5" name="文本框 4">
            <a:extLst>
              <a:ext uri="{FF2B5EF4-FFF2-40B4-BE49-F238E27FC236}">
                <a16:creationId xmlns:a16="http://schemas.microsoft.com/office/drawing/2014/main" id="{3E52CCD0-2675-4900-B5E1-590ECE82EF7A}"/>
              </a:ext>
            </a:extLst>
          </p:cNvPr>
          <p:cNvSpPr txBox="1"/>
          <p:nvPr/>
        </p:nvSpPr>
        <p:spPr>
          <a:xfrm>
            <a:off x="10321926" y="6545264"/>
            <a:ext cx="290513" cy="307777"/>
          </a:xfrm>
          <a:prstGeom prst="rect">
            <a:avLst/>
          </a:prstGeom>
          <a:noFill/>
        </p:spPr>
        <p:txBody>
          <a:bodyPr>
            <a:spAutoFit/>
          </a:bodyPr>
          <a:lstStyle/>
          <a:p>
            <a:pPr defTabSz="914377">
              <a:defRPr/>
            </a:pPr>
            <a:r>
              <a:rPr kumimoji="1" lang="en-US" altLang="zh-CN" sz="1400" dirty="0">
                <a:solidFill>
                  <a:srgbClr val="E7E6E6">
                    <a:lumMod val="90000"/>
                  </a:srgbClr>
                </a:solidFill>
                <a:latin typeface="American Typewriter" panose="02090604020004020304" pitchFamily="18" charset="0"/>
                <a:ea typeface="等线" panose="02010600030101010101" pitchFamily="2" charset="-122"/>
              </a:rPr>
              <a:t>7</a:t>
            </a:r>
            <a:endParaRPr kumimoji="1" lang="zh-CN" altLang="en-US" sz="1400" dirty="0">
              <a:solidFill>
                <a:srgbClr val="E7E6E6">
                  <a:lumMod val="90000"/>
                </a:srgbClr>
              </a:solidFill>
              <a:latin typeface="American Typewriter" panose="02090604020004020304" pitchFamily="18" charset="0"/>
              <a:ea typeface="等线" panose="02010600030101010101" pitchFamily="2" charset="-122"/>
            </a:endParaRPr>
          </a:p>
        </p:txBody>
      </p:sp>
    </p:spTree>
    <p:extLst>
      <p:ext uri="{BB962C8B-B14F-4D97-AF65-F5344CB8AC3E}">
        <p14:creationId xmlns:p14="http://schemas.microsoft.com/office/powerpoint/2010/main" val="310644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D83189BB-AECF-4BC0-93C4-150A004F42E9}"/>
              </a:ext>
            </a:extLst>
          </p:cNvPr>
          <p:cNvSpPr>
            <a:spLocks noGrp="1"/>
          </p:cNvSpPr>
          <p:nvPr>
            <p:ph type="body" sz="quarter" idx="10"/>
          </p:nvPr>
        </p:nvSpPr>
        <p:spPr>
          <a:xfrm>
            <a:off x="474301" y="300277"/>
            <a:ext cx="9203100" cy="348223"/>
          </a:xfrm>
        </p:spPr>
        <p:txBody>
          <a:bodyPr>
            <a:normAutofit fontScale="92500" lnSpcReduction="10000"/>
          </a:bodyPr>
          <a:lstStyle/>
          <a:p>
            <a:r>
              <a:rPr lang="en-US" altLang="zh-CN" sz="3067" dirty="0"/>
              <a:t>Case Study</a:t>
            </a:r>
            <a:endParaRPr lang="zh-CN" altLang="en-US" sz="3067" dirty="0"/>
          </a:p>
          <a:p>
            <a:endParaRPr lang="zh-CN" altLang="en-US" dirty="0"/>
          </a:p>
        </p:txBody>
      </p:sp>
      <p:sp>
        <p:nvSpPr>
          <p:cNvPr id="5" name="文本框 4">
            <a:extLst>
              <a:ext uri="{FF2B5EF4-FFF2-40B4-BE49-F238E27FC236}">
                <a16:creationId xmlns:a16="http://schemas.microsoft.com/office/drawing/2014/main" id="{3E52CCD0-2675-4900-B5E1-590ECE82EF7A}"/>
              </a:ext>
            </a:extLst>
          </p:cNvPr>
          <p:cNvSpPr txBox="1"/>
          <p:nvPr/>
        </p:nvSpPr>
        <p:spPr>
          <a:xfrm>
            <a:off x="10321926" y="6545264"/>
            <a:ext cx="290513" cy="307777"/>
          </a:xfrm>
          <a:prstGeom prst="rect">
            <a:avLst/>
          </a:prstGeom>
          <a:noFill/>
        </p:spPr>
        <p:txBody>
          <a:bodyPr>
            <a:spAutoFit/>
          </a:bodyPr>
          <a:lstStyle/>
          <a:p>
            <a:pPr defTabSz="914377">
              <a:defRPr/>
            </a:pPr>
            <a:r>
              <a:rPr kumimoji="1" lang="en-US" altLang="zh-CN" sz="1400" dirty="0">
                <a:solidFill>
                  <a:srgbClr val="E7E6E6">
                    <a:lumMod val="90000"/>
                  </a:srgbClr>
                </a:solidFill>
                <a:latin typeface="American Typewriter" panose="02090604020004020304" pitchFamily="18" charset="0"/>
                <a:ea typeface="等线" panose="02010600030101010101" pitchFamily="2" charset="-122"/>
              </a:rPr>
              <a:t>7</a:t>
            </a:r>
            <a:endParaRPr kumimoji="1" lang="zh-CN" altLang="en-US" sz="1400" dirty="0">
              <a:solidFill>
                <a:srgbClr val="E7E6E6">
                  <a:lumMod val="90000"/>
                </a:srgbClr>
              </a:solidFill>
              <a:latin typeface="American Typewriter" panose="02090604020004020304" pitchFamily="18" charset="0"/>
              <a:ea typeface="等线" panose="02010600030101010101" pitchFamily="2" charset="-122"/>
            </a:endParaRPr>
          </a:p>
        </p:txBody>
      </p:sp>
      <p:pic>
        <p:nvPicPr>
          <p:cNvPr id="6" name="d1_00_10_06">
            <a:hlinkClick r:id="" action="ppaction://media"/>
            <a:extLst>
              <a:ext uri="{FF2B5EF4-FFF2-40B4-BE49-F238E27FC236}">
                <a16:creationId xmlns:a16="http://schemas.microsoft.com/office/drawing/2014/main" id="{6B76FBCB-258E-4777-B824-60916994C3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0519" y="712807"/>
            <a:ext cx="10390962" cy="5844916"/>
          </a:xfrm>
          <a:prstGeom prst="rect">
            <a:avLst/>
          </a:prstGeom>
        </p:spPr>
      </p:pic>
    </p:spTree>
    <p:extLst>
      <p:ext uri="{BB962C8B-B14F-4D97-AF65-F5344CB8AC3E}">
        <p14:creationId xmlns:p14="http://schemas.microsoft.com/office/powerpoint/2010/main" val="385362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D83189BB-AECF-4BC0-93C4-150A004F42E9}"/>
              </a:ext>
            </a:extLst>
          </p:cNvPr>
          <p:cNvSpPr>
            <a:spLocks noGrp="1"/>
          </p:cNvSpPr>
          <p:nvPr>
            <p:ph type="body" sz="quarter" idx="10"/>
          </p:nvPr>
        </p:nvSpPr>
        <p:spPr>
          <a:xfrm>
            <a:off x="474301" y="300277"/>
            <a:ext cx="9203100" cy="348223"/>
          </a:xfrm>
        </p:spPr>
        <p:txBody>
          <a:bodyPr>
            <a:normAutofit fontScale="92500" lnSpcReduction="10000"/>
          </a:bodyPr>
          <a:lstStyle/>
          <a:p>
            <a:r>
              <a:rPr lang="en-US" altLang="zh-CN" sz="3067" dirty="0"/>
              <a:t>Case Study</a:t>
            </a:r>
            <a:endParaRPr lang="zh-CN" altLang="en-US" sz="3067" dirty="0"/>
          </a:p>
          <a:p>
            <a:endParaRPr lang="zh-CN" altLang="en-US" dirty="0"/>
          </a:p>
        </p:txBody>
      </p:sp>
      <p:sp>
        <p:nvSpPr>
          <p:cNvPr id="5" name="文本框 4">
            <a:extLst>
              <a:ext uri="{FF2B5EF4-FFF2-40B4-BE49-F238E27FC236}">
                <a16:creationId xmlns:a16="http://schemas.microsoft.com/office/drawing/2014/main" id="{3E52CCD0-2675-4900-B5E1-590ECE82EF7A}"/>
              </a:ext>
            </a:extLst>
          </p:cNvPr>
          <p:cNvSpPr txBox="1"/>
          <p:nvPr/>
        </p:nvSpPr>
        <p:spPr>
          <a:xfrm>
            <a:off x="10321926" y="6545264"/>
            <a:ext cx="290513" cy="307777"/>
          </a:xfrm>
          <a:prstGeom prst="rect">
            <a:avLst/>
          </a:prstGeom>
          <a:noFill/>
        </p:spPr>
        <p:txBody>
          <a:bodyPr>
            <a:spAutoFit/>
          </a:bodyPr>
          <a:lstStyle/>
          <a:p>
            <a:pPr defTabSz="914377">
              <a:defRPr/>
            </a:pPr>
            <a:r>
              <a:rPr kumimoji="1" lang="en-US" altLang="zh-CN" sz="1400" dirty="0">
                <a:solidFill>
                  <a:srgbClr val="E7E6E6">
                    <a:lumMod val="90000"/>
                  </a:srgbClr>
                </a:solidFill>
                <a:latin typeface="American Typewriter" panose="02090604020004020304" pitchFamily="18" charset="0"/>
                <a:ea typeface="等线" panose="02010600030101010101" pitchFamily="2" charset="-122"/>
              </a:rPr>
              <a:t>7</a:t>
            </a:r>
            <a:endParaRPr kumimoji="1" lang="zh-CN" altLang="en-US" sz="1400" dirty="0">
              <a:solidFill>
                <a:srgbClr val="E7E6E6">
                  <a:lumMod val="90000"/>
                </a:srgbClr>
              </a:solidFill>
              <a:latin typeface="American Typewriter" panose="02090604020004020304" pitchFamily="18" charset="0"/>
              <a:ea typeface="等线" panose="02010600030101010101" pitchFamily="2" charset="-122"/>
            </a:endParaRPr>
          </a:p>
        </p:txBody>
      </p:sp>
      <p:pic>
        <p:nvPicPr>
          <p:cNvPr id="7" name="promp_ing_5_05">
            <a:hlinkClick r:id="" action="ppaction://media"/>
            <a:extLst>
              <a:ext uri="{FF2B5EF4-FFF2-40B4-BE49-F238E27FC236}">
                <a16:creationId xmlns:a16="http://schemas.microsoft.com/office/drawing/2014/main" id="{B0B461AE-1346-4287-AF01-519381C652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7550" y="709467"/>
            <a:ext cx="10396900" cy="5848256"/>
          </a:xfrm>
          <a:prstGeom prst="rect">
            <a:avLst/>
          </a:prstGeom>
        </p:spPr>
      </p:pic>
    </p:spTree>
    <p:extLst>
      <p:ext uri="{BB962C8B-B14F-4D97-AF65-F5344CB8AC3E}">
        <p14:creationId xmlns:p14="http://schemas.microsoft.com/office/powerpoint/2010/main" val="329285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D83189BB-AECF-4BC0-93C4-150A004F42E9}"/>
              </a:ext>
            </a:extLst>
          </p:cNvPr>
          <p:cNvSpPr>
            <a:spLocks noGrp="1"/>
          </p:cNvSpPr>
          <p:nvPr>
            <p:ph type="body" sz="quarter" idx="10"/>
          </p:nvPr>
        </p:nvSpPr>
        <p:spPr>
          <a:xfrm>
            <a:off x="474301" y="300277"/>
            <a:ext cx="9203100" cy="348223"/>
          </a:xfrm>
        </p:spPr>
        <p:txBody>
          <a:bodyPr>
            <a:normAutofit fontScale="92500" lnSpcReduction="10000"/>
          </a:bodyPr>
          <a:lstStyle/>
          <a:p>
            <a:r>
              <a:rPr lang="en-US" altLang="zh-CN" sz="3067" dirty="0" err="1"/>
              <a:t>TiVA</a:t>
            </a:r>
            <a:r>
              <a:rPr lang="zh-CN" altLang="en-US" sz="3067" dirty="0"/>
              <a:t>：</a:t>
            </a:r>
            <a:r>
              <a:rPr lang="en-US" altLang="zh-CN" sz="3067" dirty="0"/>
              <a:t>Time-Aligned Video-to-Audio Generation</a:t>
            </a:r>
            <a:endParaRPr lang="zh-CN" altLang="en-US" sz="3067" dirty="0"/>
          </a:p>
          <a:p>
            <a:endParaRPr lang="zh-CN" altLang="en-US" dirty="0"/>
          </a:p>
        </p:txBody>
      </p:sp>
      <p:sp>
        <p:nvSpPr>
          <p:cNvPr id="5" name="文本框 4">
            <a:extLst>
              <a:ext uri="{FF2B5EF4-FFF2-40B4-BE49-F238E27FC236}">
                <a16:creationId xmlns:a16="http://schemas.microsoft.com/office/drawing/2014/main" id="{3E52CCD0-2675-4900-B5E1-590ECE82EF7A}"/>
              </a:ext>
            </a:extLst>
          </p:cNvPr>
          <p:cNvSpPr txBox="1"/>
          <p:nvPr/>
        </p:nvSpPr>
        <p:spPr>
          <a:xfrm>
            <a:off x="10321926" y="6545264"/>
            <a:ext cx="290513" cy="307777"/>
          </a:xfrm>
          <a:prstGeom prst="rect">
            <a:avLst/>
          </a:prstGeom>
          <a:noFill/>
        </p:spPr>
        <p:txBody>
          <a:bodyPr>
            <a:spAutoFit/>
          </a:bodyPr>
          <a:lstStyle/>
          <a:p>
            <a:pPr defTabSz="914377">
              <a:defRPr/>
            </a:pPr>
            <a:r>
              <a:rPr kumimoji="1" lang="en-US" altLang="zh-CN" sz="1400" dirty="0">
                <a:solidFill>
                  <a:srgbClr val="E7E6E6">
                    <a:lumMod val="90000"/>
                  </a:srgbClr>
                </a:solidFill>
                <a:latin typeface="American Typewriter" panose="02090604020004020304" pitchFamily="18" charset="0"/>
                <a:ea typeface="等线" panose="02010600030101010101" pitchFamily="2" charset="-122"/>
              </a:rPr>
              <a:t>7</a:t>
            </a:r>
            <a:endParaRPr kumimoji="1" lang="zh-CN" altLang="en-US" sz="1400" dirty="0">
              <a:solidFill>
                <a:srgbClr val="E7E6E6">
                  <a:lumMod val="90000"/>
                </a:srgbClr>
              </a:solidFill>
              <a:latin typeface="American Typewriter" panose="02090604020004020304" pitchFamily="18" charset="0"/>
              <a:ea typeface="等线" panose="02010600030101010101" pitchFamily="2" charset="-122"/>
            </a:endParaRPr>
          </a:p>
        </p:txBody>
      </p:sp>
      <p:sp>
        <p:nvSpPr>
          <p:cNvPr id="7" name="矩形 6">
            <a:extLst>
              <a:ext uri="{FF2B5EF4-FFF2-40B4-BE49-F238E27FC236}">
                <a16:creationId xmlns:a16="http://schemas.microsoft.com/office/drawing/2014/main" id="{BD4892A4-00E9-4C6E-9AD7-80DE4C105FC9}"/>
              </a:ext>
            </a:extLst>
          </p:cNvPr>
          <p:cNvSpPr/>
          <p:nvPr/>
        </p:nvSpPr>
        <p:spPr>
          <a:xfrm>
            <a:off x="1445141" y="6522514"/>
            <a:ext cx="10438680" cy="287643"/>
          </a:xfrm>
          <a:prstGeom prst="rect">
            <a:avLst/>
          </a:prstGeom>
        </p:spPr>
        <p:txBody>
          <a:bodyPr wrap="square">
            <a:spAutoFit/>
          </a:bodyPr>
          <a:lstStyle/>
          <a:p>
            <a:pPr lvl="0" algn="ctr">
              <a:defRPr/>
            </a:pPr>
            <a:r>
              <a:rPr lang="en-US" altLang="zh-CN" sz="1269" dirty="0">
                <a:solidFill>
                  <a:prstClr val="black"/>
                </a:solidFill>
                <a:latin typeface="Calibri"/>
                <a:ea typeface="等线" panose="02010600030101010101" pitchFamily="2" charset="-122"/>
              </a:rPr>
              <a:t>Wang X, et al. </a:t>
            </a:r>
            <a:r>
              <a:rPr lang="en-US" altLang="zh-CN" sz="1269" dirty="0" err="1">
                <a:solidFill>
                  <a:prstClr val="black"/>
                </a:solidFill>
                <a:latin typeface="Calibri"/>
                <a:ea typeface="等线" panose="02010600030101010101" pitchFamily="2" charset="-122"/>
              </a:rPr>
              <a:t>TiVA</a:t>
            </a:r>
            <a:r>
              <a:rPr lang="en-US" altLang="zh-CN" sz="1269" dirty="0">
                <a:solidFill>
                  <a:prstClr val="black"/>
                </a:solidFill>
                <a:latin typeface="Calibri"/>
                <a:ea typeface="等线" panose="02010600030101010101" pitchFamily="2" charset="-122"/>
              </a:rPr>
              <a:t>: Time-Aligned Video-to-Audio Generation</a:t>
            </a:r>
            <a:r>
              <a:rPr lang="en-US" altLang="zh-CN" sz="1269" dirty="0">
                <a:solidFill>
                  <a:prstClr val="black"/>
                </a:solidFill>
              </a:rPr>
              <a:t>, </a:t>
            </a:r>
            <a:r>
              <a:rPr lang="en-US" altLang="zh-CN" sz="1269" dirty="0">
                <a:solidFill>
                  <a:prstClr val="black"/>
                </a:solidFill>
                <a:latin typeface="Calibri"/>
                <a:ea typeface="等线" panose="02010600030101010101" pitchFamily="2" charset="-122"/>
              </a:rPr>
              <a:t>ACM MM 2024 (Oral).</a:t>
            </a:r>
            <a:endParaRPr lang="zh-CN" altLang="en-US" sz="1269" dirty="0">
              <a:solidFill>
                <a:prstClr val="black"/>
              </a:solidFill>
              <a:latin typeface="Calibri"/>
              <a:ea typeface="等线" panose="02010600030101010101" pitchFamily="2" charset="-122"/>
            </a:endParaRPr>
          </a:p>
        </p:txBody>
      </p:sp>
      <p:pic>
        <p:nvPicPr>
          <p:cNvPr id="9" name="图片 8">
            <a:extLst>
              <a:ext uri="{FF2B5EF4-FFF2-40B4-BE49-F238E27FC236}">
                <a16:creationId xmlns:a16="http://schemas.microsoft.com/office/drawing/2014/main" id="{9C535996-6C54-4411-97A1-3F59D3BC6D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12438" y="6365261"/>
            <a:ext cx="1463737" cy="487913"/>
          </a:xfrm>
          <a:prstGeom prst="rect">
            <a:avLst/>
          </a:prstGeom>
        </p:spPr>
      </p:pic>
      <p:pic>
        <p:nvPicPr>
          <p:cNvPr id="10" name="Picture 2" descr="学院新闻_中国人民大学高瓴人工智能学院">
            <a:extLst>
              <a:ext uri="{FF2B5EF4-FFF2-40B4-BE49-F238E27FC236}">
                <a16:creationId xmlns:a16="http://schemas.microsoft.com/office/drawing/2014/main" id="{9A78217E-89F7-46B5-B1FB-D1F78A3DE50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836" y="6423056"/>
            <a:ext cx="2732405" cy="455401"/>
          </a:xfrm>
          <a:prstGeom prst="rect">
            <a:avLst/>
          </a:prstGeom>
          <a:noFill/>
          <a:extLst>
            <a:ext uri="{909E8E84-426E-40DD-AFC4-6F175D3DCCD1}">
              <a14:hiddenFill xmlns:a14="http://schemas.microsoft.com/office/drawing/2010/main">
                <a:solidFill>
                  <a:srgbClr val="FFFFFF"/>
                </a:solidFill>
              </a14:hiddenFill>
            </a:ext>
          </a:extLst>
        </p:spPr>
      </p:pic>
      <p:pic>
        <p:nvPicPr>
          <p:cNvPr id="11" name="表达文字_00">
            <a:hlinkClick r:id="" action="ppaction://media"/>
            <a:extLst>
              <a:ext uri="{FF2B5EF4-FFF2-40B4-BE49-F238E27FC236}">
                <a16:creationId xmlns:a16="http://schemas.microsoft.com/office/drawing/2014/main" id="{CC165121-19C9-4789-B6CD-6035A828073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25340" y="871330"/>
            <a:ext cx="9541320" cy="5328895"/>
          </a:xfrm>
          <a:prstGeom prst="rect">
            <a:avLst/>
          </a:prstGeom>
        </p:spPr>
      </p:pic>
    </p:spTree>
    <p:extLst>
      <p:ext uri="{BB962C8B-B14F-4D97-AF65-F5344CB8AC3E}">
        <p14:creationId xmlns:p14="http://schemas.microsoft.com/office/powerpoint/2010/main" val="288489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188057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研究背景</a:t>
            </a:r>
            <a:endParaRPr lang="en-US" altLang="zh-CN" sz="2000" b="1"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数字人 </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类人机器人 虽然在动作上已经和人类十分相像，但它们的眼神仍然是呆滞的，通常只是以一些事先设计好的方式移动。这导致它们无法与人进行灵活的眼神交流，也无法对周围环境做出自然反应。</a:t>
            </a:r>
            <a:endParaRPr lang="en-US" altLang="zh-CN" sz="2000" dirty="0">
              <a:latin typeface="Times New Roman" panose="02020603050405020304" pitchFamily="18" charset="0"/>
              <a:ea typeface="宋体" panose="02010600030101010101" pitchFamily="2" charset="-122"/>
            </a:endParaRPr>
          </a:p>
        </p:txBody>
      </p:sp>
      <p:pic>
        <p:nvPicPr>
          <p:cNvPr id="5" name="7ca85efe18b3f634088d5399e3cce05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041997" y="2806843"/>
            <a:ext cx="1694520" cy="3765600"/>
          </a:xfrm>
          <a:prstGeom prst="rect">
            <a:avLst/>
          </a:prstGeom>
          <a:effectLst>
            <a:softEdge rad="406400"/>
          </a:effectLst>
        </p:spPr>
      </p:pic>
      <p:pic>
        <p:nvPicPr>
          <p:cNvPr id="3" name="屏幕录制 2024-12-18 14043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006035" y="3097187"/>
            <a:ext cx="5613844" cy="318491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5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mute="1">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A0AA336-B7DA-4F61-BF62-E045027C4796}"/>
              </a:ext>
            </a:extLst>
          </p:cNvPr>
          <p:cNvSpPr>
            <a:spLocks noGrp="1"/>
          </p:cNvSpPr>
          <p:nvPr>
            <p:ph type="body" sz="quarter" idx="10"/>
          </p:nvPr>
        </p:nvSpPr>
        <p:spPr/>
        <p:txBody>
          <a:bodyPr>
            <a:normAutofit fontScale="92500" lnSpcReduction="10000"/>
          </a:bodyPr>
          <a:lstStyle/>
          <a:p>
            <a:r>
              <a:rPr lang="zh-CN" altLang="en-US" dirty="0"/>
              <a:t>从图像生成同期声视频（对比效果）</a:t>
            </a:r>
          </a:p>
        </p:txBody>
      </p:sp>
      <p:sp>
        <p:nvSpPr>
          <p:cNvPr id="3" name="文本占位符 2">
            <a:extLst>
              <a:ext uri="{FF2B5EF4-FFF2-40B4-BE49-F238E27FC236}">
                <a16:creationId xmlns:a16="http://schemas.microsoft.com/office/drawing/2014/main" id="{A411A81A-59FB-45B1-B084-00B8443A2C5F}"/>
              </a:ext>
            </a:extLst>
          </p:cNvPr>
          <p:cNvSpPr>
            <a:spLocks noGrp="1"/>
          </p:cNvSpPr>
          <p:nvPr>
            <p:ph type="body" sz="quarter" idx="22"/>
          </p:nvPr>
        </p:nvSpPr>
        <p:spPr/>
        <p:txBody>
          <a:bodyPr/>
          <a:lstStyle/>
          <a:p>
            <a:endParaRPr lang="zh-CN" altLang="en-US" dirty="0"/>
          </a:p>
        </p:txBody>
      </p:sp>
      <p:pic>
        <p:nvPicPr>
          <p:cNvPr id="5" name="02_i2v+i2a">
            <a:hlinkClick r:id="" action="ppaction://media"/>
            <a:extLst>
              <a:ext uri="{FF2B5EF4-FFF2-40B4-BE49-F238E27FC236}">
                <a16:creationId xmlns:a16="http://schemas.microsoft.com/office/drawing/2014/main" id="{C1AE9D19-61FB-4F0E-A1F9-93A5F070C0C6}"/>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784837" y="1125968"/>
            <a:ext cx="2926488" cy="1625827"/>
          </a:xfrm>
          <a:prstGeom prst="snip2SameRect">
            <a:avLst/>
          </a:prstGeom>
        </p:spPr>
      </p:pic>
      <p:pic>
        <p:nvPicPr>
          <p:cNvPr id="6" name="02_i2v+v2a">
            <a:hlinkClick r:id="" action="ppaction://media"/>
            <a:extLst>
              <a:ext uri="{FF2B5EF4-FFF2-40B4-BE49-F238E27FC236}">
                <a16:creationId xmlns:a16="http://schemas.microsoft.com/office/drawing/2014/main" id="{1B7FF577-6FC6-4DBE-B5E8-A21B5F1CB2F2}"/>
              </a:ext>
            </a:extLst>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4632756" y="1125968"/>
            <a:ext cx="2926488" cy="1625827"/>
          </a:xfrm>
          <a:prstGeom prst="snip2DiagRect">
            <a:avLst/>
          </a:prstGeom>
        </p:spPr>
      </p:pic>
      <p:pic>
        <p:nvPicPr>
          <p:cNvPr id="7" name="02_ours">
            <a:hlinkClick r:id="" action="ppaction://media"/>
            <a:extLst>
              <a:ext uri="{FF2B5EF4-FFF2-40B4-BE49-F238E27FC236}">
                <a16:creationId xmlns:a16="http://schemas.microsoft.com/office/drawing/2014/main" id="{5706FC41-0371-41AF-A5DC-425631C4C627}"/>
              </a:ext>
            </a:extLst>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8480675" y="1125968"/>
            <a:ext cx="2926488" cy="1625827"/>
          </a:xfrm>
          <a:prstGeom prst="round2DiagRect">
            <a:avLst/>
          </a:prstGeom>
        </p:spPr>
      </p:pic>
      <p:pic>
        <p:nvPicPr>
          <p:cNvPr id="9" name="01_i2v+i2a">
            <a:hlinkClick r:id="" action="ppaction://media"/>
            <a:extLst>
              <a:ext uri="{FF2B5EF4-FFF2-40B4-BE49-F238E27FC236}">
                <a16:creationId xmlns:a16="http://schemas.microsoft.com/office/drawing/2014/main" id="{AD2875B3-2B0A-4E48-94B6-B6319B2F29AD}"/>
              </a:ext>
            </a:extLst>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783388" y="4266973"/>
            <a:ext cx="2926488" cy="1625827"/>
          </a:xfrm>
          <a:prstGeom prst="snip2SameRect">
            <a:avLst/>
          </a:prstGeom>
        </p:spPr>
      </p:pic>
      <p:pic>
        <p:nvPicPr>
          <p:cNvPr id="10" name="01_i2v+v2a">
            <a:hlinkClick r:id="" action="ppaction://media"/>
            <a:extLst>
              <a:ext uri="{FF2B5EF4-FFF2-40B4-BE49-F238E27FC236}">
                <a16:creationId xmlns:a16="http://schemas.microsoft.com/office/drawing/2014/main" id="{EF19FC42-CFD5-44D2-B30C-4C35DF59D587}"/>
              </a:ext>
            </a:extLst>
          </p:cNvPr>
          <p:cNvPicPr>
            <a:picLocks noChangeAspect="1"/>
          </p:cNvPicPr>
          <p:nvPr>
            <a:videoFile r:link="rId10"/>
            <p:extLst>
              <p:ext uri="{DAA4B4D4-6D71-4841-9C94-3DE7FCFB9230}">
                <p14:media xmlns:p14="http://schemas.microsoft.com/office/powerpoint/2010/main" r:embed="rId9"/>
              </p:ext>
            </p:extLst>
          </p:nvPr>
        </p:nvPicPr>
        <p:blipFill>
          <a:blip r:embed="rId18"/>
          <a:stretch>
            <a:fillRect/>
          </a:stretch>
        </p:blipFill>
        <p:spPr>
          <a:xfrm>
            <a:off x="4551689" y="4266973"/>
            <a:ext cx="2926488" cy="1625827"/>
          </a:xfrm>
          <a:prstGeom prst="snip2DiagRect">
            <a:avLst/>
          </a:prstGeom>
        </p:spPr>
      </p:pic>
      <p:pic>
        <p:nvPicPr>
          <p:cNvPr id="11" name="01_ours">
            <a:hlinkClick r:id="" action="ppaction://media"/>
            <a:extLst>
              <a:ext uri="{FF2B5EF4-FFF2-40B4-BE49-F238E27FC236}">
                <a16:creationId xmlns:a16="http://schemas.microsoft.com/office/drawing/2014/main" id="{B0958D7F-9451-4F72-B83A-AE403CAE5443}"/>
              </a:ext>
            </a:extLst>
          </p:cNvPr>
          <p:cNvPicPr>
            <a:picLocks noChangeAspect="1"/>
          </p:cNvPicPr>
          <p:nvPr>
            <a:videoFile r:link="rId12"/>
            <p:extLst>
              <p:ext uri="{DAA4B4D4-6D71-4841-9C94-3DE7FCFB9230}">
                <p14:media xmlns:p14="http://schemas.microsoft.com/office/powerpoint/2010/main" r:embed="rId11"/>
              </p:ext>
            </p:extLst>
          </p:nvPr>
        </p:nvPicPr>
        <p:blipFill>
          <a:blip r:embed="rId19"/>
          <a:stretch>
            <a:fillRect/>
          </a:stretch>
        </p:blipFill>
        <p:spPr>
          <a:xfrm>
            <a:off x="8480675" y="4266973"/>
            <a:ext cx="2926488" cy="1625827"/>
          </a:xfrm>
          <a:prstGeom prst="round2DiagRect">
            <a:avLst/>
          </a:prstGeom>
        </p:spPr>
      </p:pic>
      <p:sp>
        <p:nvSpPr>
          <p:cNvPr id="12" name="文本框 11">
            <a:extLst>
              <a:ext uri="{FF2B5EF4-FFF2-40B4-BE49-F238E27FC236}">
                <a16:creationId xmlns:a16="http://schemas.microsoft.com/office/drawing/2014/main" id="{37351D9A-0D05-4E97-91A1-E431C91E61B9}"/>
              </a:ext>
            </a:extLst>
          </p:cNvPr>
          <p:cNvSpPr txBox="1"/>
          <p:nvPr/>
        </p:nvSpPr>
        <p:spPr>
          <a:xfrm>
            <a:off x="784837" y="3353669"/>
            <a:ext cx="2926488" cy="338554"/>
          </a:xfrm>
          <a:prstGeom prst="rect">
            <a:avLst/>
          </a:prstGeom>
          <a:noFill/>
        </p:spPr>
        <p:txBody>
          <a:bodyPr wrap="square" rtlCol="0">
            <a:spAutoFit/>
          </a:bodyPr>
          <a:lstStyle/>
          <a:p>
            <a:pPr defTabSz="913530"/>
            <a:r>
              <a:rPr lang="en-US" altLang="zh-CN" sz="1600" b="1" dirty="0">
                <a:solidFill>
                  <a:prstClr val="black"/>
                </a:solidFill>
                <a:latin typeface="等线" panose="02110004020202020204"/>
                <a:ea typeface="等线" panose="02010600030101010101" pitchFamily="2" charset="-122"/>
              </a:rPr>
              <a:t>image2video + Image2audio</a:t>
            </a:r>
            <a:endParaRPr lang="zh-CN" altLang="en-US" sz="1600" b="1" dirty="0">
              <a:solidFill>
                <a:prstClr val="black"/>
              </a:solidFill>
              <a:latin typeface="等线" panose="02110004020202020204"/>
              <a:ea typeface="等线" panose="02010600030101010101" pitchFamily="2" charset="-122"/>
            </a:endParaRPr>
          </a:p>
        </p:txBody>
      </p:sp>
      <p:sp>
        <p:nvSpPr>
          <p:cNvPr id="13" name="文本框 12">
            <a:extLst>
              <a:ext uri="{FF2B5EF4-FFF2-40B4-BE49-F238E27FC236}">
                <a16:creationId xmlns:a16="http://schemas.microsoft.com/office/drawing/2014/main" id="{B0B869B1-2B02-41C5-B66C-26B713D1FF71}"/>
              </a:ext>
            </a:extLst>
          </p:cNvPr>
          <p:cNvSpPr txBox="1"/>
          <p:nvPr/>
        </p:nvSpPr>
        <p:spPr>
          <a:xfrm>
            <a:off x="4623463" y="3357362"/>
            <a:ext cx="2926488" cy="338554"/>
          </a:xfrm>
          <a:prstGeom prst="rect">
            <a:avLst/>
          </a:prstGeom>
          <a:noFill/>
        </p:spPr>
        <p:txBody>
          <a:bodyPr wrap="square" rtlCol="0">
            <a:spAutoFit/>
          </a:bodyPr>
          <a:lstStyle/>
          <a:p>
            <a:pPr defTabSz="913530"/>
            <a:r>
              <a:rPr lang="en-US" altLang="zh-CN" sz="1600" b="1" dirty="0">
                <a:solidFill>
                  <a:prstClr val="black"/>
                </a:solidFill>
                <a:latin typeface="等线" panose="02110004020202020204"/>
                <a:ea typeface="等线" panose="02010600030101010101" pitchFamily="2" charset="-122"/>
              </a:rPr>
              <a:t>image2video + video2audio</a:t>
            </a:r>
            <a:endParaRPr lang="zh-CN" altLang="en-US" sz="1600" b="1" dirty="0">
              <a:solidFill>
                <a:prstClr val="black"/>
              </a:solidFill>
              <a:latin typeface="等线" panose="02110004020202020204"/>
              <a:ea typeface="等线" panose="02010600030101010101" pitchFamily="2" charset="-122"/>
            </a:endParaRPr>
          </a:p>
        </p:txBody>
      </p:sp>
      <p:sp>
        <p:nvSpPr>
          <p:cNvPr id="14" name="文本框 13">
            <a:extLst>
              <a:ext uri="{FF2B5EF4-FFF2-40B4-BE49-F238E27FC236}">
                <a16:creationId xmlns:a16="http://schemas.microsoft.com/office/drawing/2014/main" id="{3BAF1031-1F33-4275-8EEB-8FD21D85F164}"/>
              </a:ext>
            </a:extLst>
          </p:cNvPr>
          <p:cNvSpPr txBox="1"/>
          <p:nvPr/>
        </p:nvSpPr>
        <p:spPr>
          <a:xfrm>
            <a:off x="8473176" y="3349973"/>
            <a:ext cx="2926488" cy="338554"/>
          </a:xfrm>
          <a:prstGeom prst="rect">
            <a:avLst/>
          </a:prstGeom>
          <a:noFill/>
        </p:spPr>
        <p:txBody>
          <a:bodyPr wrap="square" rtlCol="0">
            <a:spAutoFit/>
          </a:bodyPr>
          <a:lstStyle/>
          <a:p>
            <a:pPr algn="ctr" defTabSz="913530"/>
            <a:r>
              <a:rPr lang="en-US" altLang="zh-CN" sz="1600" b="1" dirty="0">
                <a:solidFill>
                  <a:prstClr val="black"/>
                </a:solidFill>
                <a:latin typeface="等线" panose="02110004020202020204"/>
                <a:ea typeface="等线" panose="02010600030101010101" pitchFamily="2" charset="-122"/>
              </a:rPr>
              <a:t>Ours: image2video&amp;audio</a:t>
            </a:r>
            <a:endParaRPr lang="zh-CN" altLang="en-US" sz="1600" b="1" dirty="0">
              <a:solidFill>
                <a:prstClr val="black"/>
              </a:solidFill>
              <a:latin typeface="等线" panose="02110004020202020204"/>
              <a:ea typeface="等线" panose="02010600030101010101" pitchFamily="2" charset="-122"/>
            </a:endParaRPr>
          </a:p>
        </p:txBody>
      </p:sp>
    </p:spTree>
    <p:extLst>
      <p:ext uri="{BB962C8B-B14F-4D97-AF65-F5344CB8AC3E}">
        <p14:creationId xmlns:p14="http://schemas.microsoft.com/office/powerpoint/2010/main" val="11050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44"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144"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44"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064" fill="hold"/>
                                        <p:tgtEl>
                                          <p:spTgt spid="10"/>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14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5"/>
                </p:tgtEl>
              </p:cMediaNode>
            </p:video>
            <p:video>
              <p:cMediaNode vol="80000">
                <p:cTn id="28" fill="hold" display="0">
                  <p:stCondLst>
                    <p:cond delay="indefinite"/>
                  </p:stCondLst>
                </p:cTn>
                <p:tgtEl>
                  <p:spTgt spid="6"/>
                </p:tgtEl>
              </p:cMediaNode>
            </p:video>
            <p:video>
              <p:cMediaNode vol="80000">
                <p:cTn id="29" fill="hold" display="0">
                  <p:stCondLst>
                    <p:cond delay="indefinite"/>
                  </p:stCondLst>
                </p:cTn>
                <p:tgtEl>
                  <p:spTgt spid="7"/>
                </p:tgtEl>
              </p:cMediaNode>
            </p:video>
            <p:video>
              <p:cMediaNode vol="80000">
                <p:cTn id="30" fill="hold" display="0">
                  <p:stCondLst>
                    <p:cond delay="indefinite"/>
                  </p:stCondLst>
                </p:cTn>
                <p:tgtEl>
                  <p:spTgt spid="9"/>
                </p:tgtEl>
              </p:cMediaNode>
            </p:video>
            <p:video>
              <p:cMediaNode vol="80000">
                <p:cTn id="31" fill="hold" display="0">
                  <p:stCondLst>
                    <p:cond delay="indefinite"/>
                  </p:stCondLst>
                </p:cTn>
                <p:tgtEl>
                  <p:spTgt spid="10"/>
                </p:tgtEl>
              </p:cMediaNode>
            </p:video>
            <p:video>
              <p:cMediaNode vol="80000">
                <p:cTn id="32" fill="hold" display="0">
                  <p:stCondLst>
                    <p:cond delay="indefinite"/>
                  </p:stCondLst>
                </p:cTn>
                <p:tgtEl>
                  <p:spTgt spid="11"/>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公鸡打鸣">
            <a:hlinkClick r:id="" action="ppaction://media"/>
            <a:extLst>
              <a:ext uri="{FF2B5EF4-FFF2-40B4-BE49-F238E27FC236}">
                <a16:creationId xmlns:a16="http://schemas.microsoft.com/office/drawing/2014/main" id="{1A17FEC3-57D7-4D5F-9776-858D697930F1}"/>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36433" y="965200"/>
            <a:ext cx="4876800" cy="2709333"/>
          </a:xfrm>
          <a:prstGeom prst="roundRect">
            <a:avLst/>
          </a:prstGeom>
        </p:spPr>
      </p:pic>
      <p:sp>
        <p:nvSpPr>
          <p:cNvPr id="2" name="文本占位符 1">
            <a:extLst>
              <a:ext uri="{FF2B5EF4-FFF2-40B4-BE49-F238E27FC236}">
                <a16:creationId xmlns:a16="http://schemas.microsoft.com/office/drawing/2014/main" id="{1A81A922-958A-4262-BD9F-A81BB5058F9E}"/>
              </a:ext>
            </a:extLst>
          </p:cNvPr>
          <p:cNvSpPr>
            <a:spLocks noGrp="1"/>
          </p:cNvSpPr>
          <p:nvPr>
            <p:ph type="body" sz="quarter" idx="10"/>
          </p:nvPr>
        </p:nvSpPr>
        <p:spPr/>
        <p:txBody>
          <a:bodyPr>
            <a:normAutofit fontScale="92500" lnSpcReduction="10000"/>
          </a:bodyPr>
          <a:lstStyle/>
          <a:p>
            <a:r>
              <a:rPr lang="zh-CN" altLang="en-US" dirty="0"/>
              <a:t>从图像生成同期声视频（更多例子）</a:t>
            </a:r>
          </a:p>
        </p:txBody>
      </p:sp>
      <p:pic>
        <p:nvPicPr>
          <p:cNvPr id="9" name="5Uodeo_Ln84_000014_000024_6_02">
            <a:hlinkClick r:id="" action="ppaction://media"/>
            <a:extLst>
              <a:ext uri="{FF2B5EF4-FFF2-40B4-BE49-F238E27FC236}">
                <a16:creationId xmlns:a16="http://schemas.microsoft.com/office/drawing/2014/main" id="{63851243-7B31-4865-9889-E41DFAA0362D}"/>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36433" y="3986854"/>
            <a:ext cx="4876800" cy="2709333"/>
          </a:xfrm>
          <a:prstGeom prst="roundRect">
            <a:avLst/>
          </a:prstGeom>
        </p:spPr>
      </p:pic>
      <p:pic>
        <p:nvPicPr>
          <p:cNvPr id="13" name="-puNE6Pq7Jo_000030_000040_0_00">
            <a:hlinkClick r:id="" action="ppaction://media"/>
            <a:extLst>
              <a:ext uri="{FF2B5EF4-FFF2-40B4-BE49-F238E27FC236}">
                <a16:creationId xmlns:a16="http://schemas.microsoft.com/office/drawing/2014/main" id="{6CC707A9-C955-4DD5-B8CC-0DCB08A5A3F8}"/>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678767" y="3986854"/>
            <a:ext cx="4876800" cy="2709333"/>
          </a:xfrm>
          <a:prstGeom prst="roundRect">
            <a:avLst/>
          </a:prstGeom>
        </p:spPr>
      </p:pic>
      <p:pic>
        <p:nvPicPr>
          <p:cNvPr id="15" name="9rWoPW0VU00_000165_000175_0_03">
            <a:hlinkClick r:id="" action="ppaction://media"/>
            <a:extLst>
              <a:ext uri="{FF2B5EF4-FFF2-40B4-BE49-F238E27FC236}">
                <a16:creationId xmlns:a16="http://schemas.microsoft.com/office/drawing/2014/main" id="{7C3B8CE3-82FA-404A-9D65-3E9E6839ADEB}"/>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6678767" y="965200"/>
            <a:ext cx="4876800" cy="2709333"/>
          </a:xfrm>
          <a:prstGeom prst="roundRect">
            <a:avLst/>
          </a:prstGeom>
        </p:spPr>
      </p:pic>
    </p:spTree>
    <p:extLst>
      <p:ext uri="{BB962C8B-B14F-4D97-AF65-F5344CB8AC3E}">
        <p14:creationId xmlns:p14="http://schemas.microsoft.com/office/powerpoint/2010/main" val="147385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44" fill="hold"/>
                                        <p:tgtEl>
                                          <p:spTgt spid="1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144"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4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9"/>
                </p:tgtEl>
              </p:cMediaNode>
            </p:video>
            <p:video>
              <p:cMediaNode vol="80000">
                <p:cTn id="20" fill="hold" display="0">
                  <p:stCondLst>
                    <p:cond delay="indefinite"/>
                  </p:stCondLst>
                </p:cTn>
                <p:tgtEl>
                  <p:spTgt spid="13"/>
                </p:tgtEl>
              </p:cMediaNode>
            </p:video>
            <p:video>
              <p:cMediaNode vol="80000">
                <p:cTn id="21" fill="hold" display="0">
                  <p:stCondLst>
                    <p:cond delay="indefinite"/>
                  </p:stCondLst>
                </p:cTn>
                <p:tgtEl>
                  <p:spTgt spid="15"/>
                </p:tgtEl>
              </p:cMediaNode>
            </p:video>
            <p:video>
              <p:cMediaNode vol="80000">
                <p:cTn id="22" fill="hold" display="0">
                  <p:stCondLst>
                    <p:cond delay="indefinite"/>
                  </p:stCondLst>
                </p:cTn>
                <p:tgtEl>
                  <p:spTgt spid="16"/>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D3202DF-78A5-4B42-905F-4A79372B91E9}"/>
              </a:ext>
            </a:extLst>
          </p:cNvPr>
          <p:cNvSpPr/>
          <p:nvPr/>
        </p:nvSpPr>
        <p:spPr>
          <a:xfrm>
            <a:off x="1428411" y="1709242"/>
            <a:ext cx="9335180" cy="3449534"/>
          </a:xfrm>
          <a:prstGeom prst="rect">
            <a:avLst/>
          </a:prstGeom>
        </p:spPr>
        <p:txBody>
          <a:bodyPr wrap="square">
            <a:spAutoFit/>
          </a:bodyPr>
          <a:lstStyle/>
          <a:p>
            <a:pPr marL="257818" indent="-257818" defTabSz="687429">
              <a:lnSpc>
                <a:spcPct val="130000"/>
              </a:lnSpc>
              <a:buSzPct val="80000"/>
              <a:buFont typeface="Wingdings" pitchFamily="2" charset="2"/>
              <a:buChar char="l"/>
              <a:defRPr/>
            </a:pPr>
            <a:r>
              <a:rPr kumimoji="1" lang="zh-CN" altLang="en-US" sz="3200" dirty="0">
                <a:solidFill>
                  <a:srgbClr val="FEFFFE"/>
                </a:solidFill>
                <a:latin typeface="Times New Roman" panose="02020603050405020304" pitchFamily="18" charset="0"/>
                <a:ea typeface="黑体" panose="02010609060101010101" pitchFamily="49" charset="-122"/>
              </a:rPr>
              <a:t>图灵测试仍然是人工智能的最终目标吗？</a:t>
            </a:r>
            <a:endParaRPr kumimoji="1" lang="en-US" altLang="zh-CN" sz="3200" dirty="0">
              <a:solidFill>
                <a:srgbClr val="FEFFFE"/>
              </a:solidFill>
              <a:latin typeface="Times New Roman" panose="02020603050405020304" pitchFamily="18" charset="0"/>
              <a:ea typeface="黑体" panose="02010609060101010101" pitchFamily="49" charset="-122"/>
            </a:endParaRPr>
          </a:p>
          <a:p>
            <a:pPr marL="714995" lvl="1" indent="-257818" defTabSz="687429">
              <a:lnSpc>
                <a:spcPct val="130000"/>
              </a:lnSpc>
              <a:buSzPct val="80000"/>
              <a:buFont typeface="Wingdings" pitchFamily="2" charset="2"/>
              <a:buChar char="l"/>
              <a:defRPr/>
            </a:pPr>
            <a:r>
              <a:rPr kumimoji="1" lang="zh-CN" altLang="en-US" sz="2667" dirty="0">
                <a:solidFill>
                  <a:srgbClr val="FEFFFE"/>
                </a:solidFill>
                <a:latin typeface="Times New Roman" panose="02020603050405020304" pitchFamily="18" charset="0"/>
                <a:ea typeface="黑体" panose="02010609060101010101" pitchFamily="49" charset="-122"/>
              </a:rPr>
              <a:t>图灵测试：问答形式，与人像（但超越也会觉得智能）</a:t>
            </a:r>
            <a:endParaRPr kumimoji="1" lang="en-US" altLang="zh-CN" sz="2667" dirty="0">
              <a:solidFill>
                <a:srgbClr val="FEFFFE"/>
              </a:solidFill>
              <a:latin typeface="Times New Roman" panose="02020603050405020304" pitchFamily="18" charset="0"/>
              <a:ea typeface="黑体" panose="02010609060101010101" pitchFamily="49" charset="-122"/>
            </a:endParaRPr>
          </a:p>
          <a:p>
            <a:pPr marL="714995" lvl="1" indent="-257818" defTabSz="687429">
              <a:lnSpc>
                <a:spcPct val="130000"/>
              </a:lnSpc>
              <a:buSzPct val="80000"/>
              <a:buFont typeface="Wingdings" pitchFamily="2" charset="2"/>
              <a:buChar char="l"/>
              <a:defRPr/>
            </a:pPr>
            <a:r>
              <a:rPr kumimoji="1" lang="zh-CN" altLang="en-US" sz="2667" dirty="0">
                <a:solidFill>
                  <a:srgbClr val="FEFFFE"/>
                </a:solidFill>
                <a:latin typeface="Times New Roman" panose="02020603050405020304" pitchFamily="18" charset="0"/>
                <a:ea typeface="黑体" panose="02010609060101010101" pitchFamily="49" charset="-122"/>
              </a:rPr>
              <a:t>视频测试：视频形式，与物理世界像（但也允许想象）</a:t>
            </a:r>
            <a:endParaRPr kumimoji="1" lang="en-US" altLang="zh-CN" sz="2667" dirty="0">
              <a:solidFill>
                <a:srgbClr val="FEFFFE"/>
              </a:solidFill>
              <a:latin typeface="Times New Roman" panose="02020603050405020304" pitchFamily="18" charset="0"/>
              <a:ea typeface="黑体" panose="02010609060101010101" pitchFamily="49" charset="-122"/>
            </a:endParaRPr>
          </a:p>
          <a:p>
            <a:pPr marL="714995" lvl="1" indent="-257818" defTabSz="687429">
              <a:lnSpc>
                <a:spcPct val="130000"/>
              </a:lnSpc>
              <a:buSzPct val="80000"/>
              <a:buFont typeface="Wingdings" pitchFamily="2" charset="2"/>
              <a:buChar char="l"/>
              <a:defRPr/>
            </a:pPr>
            <a:endParaRPr kumimoji="1" lang="en-US" altLang="zh-CN" sz="2667" dirty="0">
              <a:solidFill>
                <a:srgbClr val="FEFFFE"/>
              </a:solidFill>
              <a:latin typeface="Times New Roman" panose="02020603050405020304" pitchFamily="18" charset="0"/>
              <a:ea typeface="黑体" panose="02010609060101010101" pitchFamily="49" charset="-122"/>
            </a:endParaRPr>
          </a:p>
          <a:p>
            <a:pPr marL="257795" indent="-257818" defTabSz="687429">
              <a:lnSpc>
                <a:spcPct val="130000"/>
              </a:lnSpc>
              <a:buSzPct val="80000"/>
              <a:buFont typeface="Wingdings" pitchFamily="2" charset="2"/>
              <a:buChar char="l"/>
              <a:defRPr/>
            </a:pPr>
            <a:r>
              <a:rPr kumimoji="1" lang="zh-CN" altLang="en-US" sz="3200" dirty="0">
                <a:solidFill>
                  <a:srgbClr val="FEFFFE"/>
                </a:solidFill>
                <a:latin typeface="Times New Roman" panose="02020603050405020304" pitchFamily="18" charset="0"/>
                <a:ea typeface="黑体" panose="02010609060101010101" pitchFamily="49" charset="-122"/>
              </a:rPr>
              <a:t>人工智能的目标：造人</a:t>
            </a:r>
            <a:r>
              <a:rPr kumimoji="1" lang="en-US" altLang="zh-CN" sz="3200" dirty="0">
                <a:solidFill>
                  <a:srgbClr val="FEFFFE"/>
                </a:solidFill>
                <a:latin typeface="Times New Roman" panose="02020603050405020304" pitchFamily="18" charset="0"/>
                <a:ea typeface="黑体" panose="02010609060101010101" pitchFamily="49" charset="-122"/>
              </a:rPr>
              <a:t>&amp;</a:t>
            </a:r>
            <a:r>
              <a:rPr kumimoji="1" lang="zh-CN" altLang="en-US" sz="3200" dirty="0">
                <a:solidFill>
                  <a:srgbClr val="FEFFFE"/>
                </a:solidFill>
                <a:latin typeface="Times New Roman" panose="02020603050405020304" pitchFamily="18" charset="0"/>
                <a:ea typeface="黑体" panose="02010609060101010101" pitchFamily="49" charset="-122"/>
              </a:rPr>
              <a:t>造世界</a:t>
            </a:r>
            <a:endParaRPr kumimoji="1" lang="en-US" altLang="zh-CN" sz="3200" dirty="0">
              <a:solidFill>
                <a:srgbClr val="FEFFFE"/>
              </a:solidFill>
              <a:latin typeface="Times New Roman" panose="02020603050405020304" pitchFamily="18" charset="0"/>
              <a:ea typeface="黑体" panose="02010609060101010101" pitchFamily="49" charset="-122"/>
            </a:endParaRPr>
          </a:p>
          <a:p>
            <a:pPr marL="714984" lvl="1" indent="-257818" defTabSz="687429">
              <a:lnSpc>
                <a:spcPct val="130000"/>
              </a:lnSpc>
              <a:buSzPct val="80000"/>
              <a:buFont typeface="Wingdings" pitchFamily="2" charset="2"/>
              <a:buChar char="l"/>
              <a:defRPr/>
            </a:pPr>
            <a:r>
              <a:rPr kumimoji="1" lang="zh-CN" altLang="en-US" sz="2667" dirty="0">
                <a:solidFill>
                  <a:srgbClr val="FEFFFE"/>
                </a:solidFill>
                <a:latin typeface="Times New Roman" panose="02020603050405020304" pitchFamily="18" charset="0"/>
                <a:ea typeface="黑体" panose="02010609060101010101" pitchFamily="49" charset="-122"/>
              </a:rPr>
              <a:t>文学测试</a:t>
            </a:r>
            <a:r>
              <a:rPr kumimoji="1" lang="en-US" altLang="zh-CN" sz="2667" dirty="0">
                <a:solidFill>
                  <a:srgbClr val="FEFFFE"/>
                </a:solidFill>
                <a:latin typeface="Times New Roman" panose="02020603050405020304" pitchFamily="18" charset="0"/>
                <a:ea typeface="黑体" panose="02010609060101010101" pitchFamily="49" charset="-122"/>
              </a:rPr>
              <a:t>——</a:t>
            </a:r>
            <a:r>
              <a:rPr kumimoji="1" lang="zh-CN" altLang="en-US" sz="2667" dirty="0">
                <a:solidFill>
                  <a:srgbClr val="FEFFFE"/>
                </a:solidFill>
                <a:latin typeface="Times New Roman" panose="02020603050405020304" pitchFamily="18" charset="0"/>
                <a:ea typeface="黑体" panose="02010609060101010101" pitchFamily="49" charset="-122"/>
              </a:rPr>
              <a:t>绘画测试</a:t>
            </a:r>
            <a:r>
              <a:rPr kumimoji="1" lang="en-US" altLang="zh-CN" sz="2667" dirty="0">
                <a:solidFill>
                  <a:srgbClr val="FEFFFE"/>
                </a:solidFill>
                <a:latin typeface="Times New Roman" panose="02020603050405020304" pitchFamily="18" charset="0"/>
                <a:ea typeface="黑体" panose="02010609060101010101" pitchFamily="49" charset="-122"/>
              </a:rPr>
              <a:t>——</a:t>
            </a:r>
            <a:r>
              <a:rPr kumimoji="1" lang="zh-CN" altLang="en-US" sz="2667" dirty="0">
                <a:solidFill>
                  <a:srgbClr val="FEFFFE"/>
                </a:solidFill>
                <a:latin typeface="Times New Roman" panose="02020603050405020304" pitchFamily="18" charset="0"/>
                <a:ea typeface="黑体" panose="02010609060101010101" pitchFamily="49" charset="-122"/>
              </a:rPr>
              <a:t>电影测试</a:t>
            </a:r>
            <a:r>
              <a:rPr kumimoji="1" lang="en-US" altLang="zh-CN" sz="2667" dirty="0">
                <a:solidFill>
                  <a:srgbClr val="FEFFFE"/>
                </a:solidFill>
                <a:latin typeface="Times New Roman" panose="02020603050405020304" pitchFamily="18" charset="0"/>
                <a:ea typeface="黑体" panose="02010609060101010101" pitchFamily="49" charset="-122"/>
              </a:rPr>
              <a:t>——</a:t>
            </a:r>
            <a:r>
              <a:rPr kumimoji="1" lang="zh-CN" altLang="en-US" sz="2667" dirty="0">
                <a:solidFill>
                  <a:srgbClr val="FEFFFE"/>
                </a:solidFill>
                <a:latin typeface="Times New Roman" panose="02020603050405020304" pitchFamily="18" charset="0"/>
                <a:ea typeface="黑体" panose="02010609060101010101" pitchFamily="49" charset="-122"/>
              </a:rPr>
              <a:t>游戏测试</a:t>
            </a:r>
            <a:endParaRPr kumimoji="1" lang="en-US" altLang="zh-CN" sz="2667" dirty="0">
              <a:solidFill>
                <a:srgbClr val="FEFFFE"/>
              </a:solidFill>
              <a:latin typeface="Times New Roman" panose="02020603050405020304" pitchFamily="18" charset="0"/>
              <a:ea typeface="黑体" panose="02010609060101010101" pitchFamily="49" charset="-122"/>
            </a:endParaRPr>
          </a:p>
        </p:txBody>
      </p:sp>
    </p:spTree>
    <p:custDataLst>
      <p:tags r:id="rId1"/>
    </p:custDataLst>
    <p:extLst>
      <p:ext uri="{BB962C8B-B14F-4D97-AF65-F5344CB8AC3E}">
        <p14:creationId xmlns:p14="http://schemas.microsoft.com/office/powerpoint/2010/main" val="2225648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43467" y="321734"/>
            <a:ext cx="10905066" cy="1135737"/>
          </a:xfrm>
        </p:spPr>
        <p:txBody>
          <a:bodyPr>
            <a:normAutofit/>
          </a:bodyPr>
          <a:lstStyle/>
          <a:p>
            <a:pPr eaLnBrk="1" hangingPunct="1">
              <a:defRPr/>
            </a:pPr>
            <a:r>
              <a:rPr lang="zh-CN" altLang="en-US" sz="3600"/>
              <a:t>参考书目</a:t>
            </a:r>
          </a:p>
        </p:txBody>
      </p:sp>
      <p:sp>
        <p:nvSpPr>
          <p:cNvPr id="93188" name="Rectangle 3"/>
          <p:cNvSpPr>
            <a:spLocks noGrp="1" noChangeArrowheads="1"/>
          </p:cNvSpPr>
          <p:nvPr>
            <p:ph idx="1"/>
          </p:nvPr>
        </p:nvSpPr>
        <p:spPr>
          <a:xfrm>
            <a:off x="643467" y="1782981"/>
            <a:ext cx="10905066" cy="4393982"/>
          </a:xfrm>
        </p:spPr>
        <p:txBody>
          <a:bodyPr>
            <a:normAutofit/>
          </a:bodyPr>
          <a:lstStyle/>
          <a:p>
            <a:pPr eaLnBrk="1" hangingPunct="1"/>
            <a:r>
              <a:rPr lang="zh-CN" altLang="en-US" sz="2000" dirty="0"/>
              <a:t>吴飞，人工智能导论：模型与算法，高等教育出版社</a:t>
            </a:r>
            <a:endParaRPr lang="en-US" altLang="zh-CN" sz="2000" dirty="0"/>
          </a:p>
          <a:p>
            <a:pPr eaLnBrk="1" hangingPunct="1"/>
            <a:r>
              <a:rPr lang="zh-CN" altLang="en-US" sz="2000" dirty="0"/>
              <a:t>马少平，朱小燕，人工智能，清华大学出版社</a:t>
            </a:r>
            <a:endParaRPr lang="en-US" altLang="zh-CN" sz="2000" dirty="0"/>
          </a:p>
          <a:p>
            <a:r>
              <a:rPr lang="zh-CN" altLang="en-US" sz="2000" dirty="0"/>
              <a:t>李航，智能与计算，中国计算机学会通讯，</a:t>
            </a:r>
            <a:r>
              <a:rPr lang="en-US" altLang="zh-CN" sz="2000" dirty="0"/>
              <a:t>2019</a:t>
            </a:r>
            <a:r>
              <a:rPr lang="zh-CN" altLang="en-US" sz="2000" dirty="0"/>
              <a:t>年第一期</a:t>
            </a:r>
            <a:endParaRPr lang="en-US" altLang="zh-CN" sz="2000" dirty="0"/>
          </a:p>
          <a:p>
            <a:r>
              <a:rPr lang="zh-CN" altLang="en-US" sz="2000" dirty="0"/>
              <a:t>尼克，人工智能简史，人民邮电出版社</a:t>
            </a:r>
            <a:endParaRPr lang="en-US" altLang="zh-CN" sz="2000" dirty="0"/>
          </a:p>
          <a:p>
            <a:r>
              <a:rPr lang="en-US" altLang="zh-CN" sz="2000" dirty="0"/>
              <a:t>Bergen B., Louder Than Words: The New Science of How the Mind Makes Meaning, Basic Books, 2012</a:t>
            </a:r>
          </a:p>
          <a:p>
            <a:r>
              <a:rPr lang="en-US" altLang="zh-CN" sz="2000" dirty="0"/>
              <a:t>Stuart </a:t>
            </a:r>
            <a:r>
              <a:rPr lang="en-US" altLang="zh-CN" sz="2000" dirty="0" err="1"/>
              <a:t>J.Russell</a:t>
            </a:r>
            <a:r>
              <a:rPr lang="en-US" altLang="zh-CN" sz="2000" dirty="0"/>
              <a:t>, Peter </a:t>
            </a:r>
            <a:r>
              <a:rPr lang="en-US" altLang="zh-CN" sz="2000" dirty="0" err="1"/>
              <a:t>Norvig</a:t>
            </a:r>
            <a:r>
              <a:rPr lang="en-US" altLang="zh-CN" sz="2000" dirty="0"/>
              <a:t>. Artificial Intelligence: a Modern Approach, Third Edition. Pearson Education Limited. 2016. </a:t>
            </a:r>
            <a:endParaRPr lang="zh-CN" altLang="zh-CN" sz="2000" dirty="0"/>
          </a:p>
          <a:p>
            <a:r>
              <a:rPr lang="en-US" altLang="zh-CN" sz="2000" dirty="0"/>
              <a:t>Richard S. Sutton and Andrew G. </a:t>
            </a:r>
            <a:r>
              <a:rPr lang="en-US" altLang="zh-CN" sz="2000" dirty="0" err="1"/>
              <a:t>Barto</a:t>
            </a:r>
            <a:r>
              <a:rPr lang="en-US" altLang="zh-CN" sz="2000" dirty="0"/>
              <a:t>. Reinforcement Learning: An Introduction. Second Edition. MIT Press, 2018</a:t>
            </a:r>
            <a:endParaRPr lang="zh-CN" altLang="zh-CN" sz="2000" dirty="0"/>
          </a:p>
        </p:txBody>
      </p:sp>
      <p:sp>
        <p:nvSpPr>
          <p:cNvPr id="93186" name="灯片编号占位符 5"/>
          <p:cNvSpPr>
            <a:spLocks noGrp="1"/>
          </p:cNvSpPr>
          <p:nvPr>
            <p:ph type="sldNum" sz="quarter" idx="12"/>
          </p:nvPr>
        </p:nvSpPr>
        <p:spPr>
          <a:xfrm>
            <a:off x="8805333" y="6356350"/>
            <a:ext cx="2743200" cy="365125"/>
          </a:xfrm>
        </p:spPr>
        <p:txBody>
          <a:bodyPr>
            <a:normAutofit/>
          </a:bodyPr>
          <a:lstStyle/>
          <a:p>
            <a:pPr>
              <a:spcAft>
                <a:spcPts val="600"/>
              </a:spcAft>
            </a:pPr>
            <a:fld id="{FEAF9F01-5A7A-44BE-8F85-32FBB822075E}" type="slidenum">
              <a:rPr lang="en-US" altLang="zh-CN" smtClean="0"/>
              <a:pPr>
                <a:spcAft>
                  <a:spcPts val="600"/>
                </a:spcAft>
              </a:pPr>
              <a:t>43</a:t>
            </a:fld>
            <a:endParaRPr lang="en-US" altLang="zh-CN"/>
          </a:p>
        </p:txBody>
      </p:sp>
    </p:spTree>
    <p:extLst>
      <p:ext uri="{BB962C8B-B14F-4D97-AF65-F5344CB8AC3E}">
        <p14:creationId xmlns:p14="http://schemas.microsoft.com/office/powerpoint/2010/main" val="1241044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A8B90A5-56C8-4350-B264-6125FB822D7F}"/>
              </a:ext>
            </a:extLst>
          </p:cNvPr>
          <p:cNvSpPr>
            <a:spLocks noGrp="1"/>
          </p:cNvSpPr>
          <p:nvPr>
            <p:ph type="ctrTitle"/>
          </p:nvPr>
        </p:nvSpPr>
        <p:spPr/>
        <p:txBody>
          <a:bodyPr/>
          <a:lstStyle/>
          <a:p>
            <a:r>
              <a:rPr lang="zh-CN" altLang="en-US" dirty="0"/>
              <a:t>谢谢！</a:t>
            </a:r>
          </a:p>
        </p:txBody>
      </p:sp>
    </p:spTree>
    <p:extLst>
      <p:ext uri="{BB962C8B-B14F-4D97-AF65-F5344CB8AC3E}">
        <p14:creationId xmlns:p14="http://schemas.microsoft.com/office/powerpoint/2010/main" val="3840237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465056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研究背景</a:t>
            </a:r>
            <a:endParaRPr lang="en-US" altLang="zh-CN" sz="2000" b="1" dirty="0">
              <a:latin typeface="Times New Roman" panose="02020603050405020304" pitchFamily="18" charset="0"/>
              <a:ea typeface="宋体" panose="02010600030101010101" pitchFamily="2" charset="-122"/>
            </a:endParaRPr>
          </a:p>
          <a:p>
            <a:pPr marL="914400" lvl="1" indent="-4572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之前关于人眼运动的研究场景主要可以分为三类：</a:t>
            </a:r>
            <a:endParaRPr lang="en-US" altLang="zh-CN" sz="2000" dirty="0">
              <a:latin typeface="Times New Roman" panose="02020603050405020304" pitchFamily="18" charset="0"/>
              <a:ea typeface="宋体" panose="02010600030101010101" pitchFamily="2" charset="-122"/>
            </a:endParaRPr>
          </a:p>
          <a:p>
            <a:pPr marL="1371600" lvl="2" indent="-457200">
              <a:lnSpc>
                <a:spcPct val="150000"/>
              </a:lnSpc>
              <a:buFont typeface="Wingdings" panose="05000000000000000000" pitchFamily="2" charset="2"/>
              <a:buChar char="p"/>
            </a:pPr>
            <a:r>
              <a:rPr lang="en-US" altLang="zh-CN" sz="2000" dirty="0">
                <a:latin typeface="Times New Roman" panose="02020603050405020304" pitchFamily="18" charset="0"/>
                <a:ea typeface="宋体" panose="02010600030101010101" pitchFamily="2" charset="-122"/>
              </a:rPr>
              <a:t>Free-viewing (Viewing images / webpages);</a:t>
            </a:r>
          </a:p>
          <a:p>
            <a:pPr marL="1371600" lvl="2" indent="-457200">
              <a:lnSpc>
                <a:spcPct val="150000"/>
              </a:lnSpc>
              <a:buFont typeface="Wingdings" panose="05000000000000000000" pitchFamily="2" charset="2"/>
              <a:buChar char="p"/>
            </a:pPr>
            <a:r>
              <a:rPr lang="en-US" altLang="zh-CN" sz="2000" dirty="0">
                <a:latin typeface="Times New Roman" panose="02020603050405020304" pitchFamily="18" charset="0"/>
                <a:ea typeface="宋体" panose="02010600030101010101" pitchFamily="2" charset="-122"/>
              </a:rPr>
              <a:t>Visual Searching;</a:t>
            </a:r>
          </a:p>
          <a:p>
            <a:pPr marL="1371600" lvl="2" indent="-457200">
              <a:lnSpc>
                <a:spcPct val="150000"/>
              </a:lnSpc>
              <a:buFont typeface="Wingdings" panose="05000000000000000000" pitchFamily="2" charset="2"/>
              <a:buChar char="p"/>
            </a:pPr>
            <a:r>
              <a:rPr lang="en-US" altLang="zh-CN" sz="2000" dirty="0">
                <a:latin typeface="Times New Roman" panose="02020603050405020304" pitchFamily="18" charset="0"/>
                <a:ea typeface="宋体" panose="02010600030101010101" pitchFamily="2" charset="-122"/>
              </a:rPr>
              <a:t>Visual Question Answering;</a:t>
            </a:r>
          </a:p>
          <a:p>
            <a:pPr lvl="2">
              <a:lnSpc>
                <a:spcPct val="150000"/>
              </a:lnSpc>
            </a:pP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现有的任务侧重于以视觉为中心的场景，但这些场景与现实生活场景相距甚远；</a:t>
            </a: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人眼运动受到诸多因素的影响，例如视觉刺激、听觉刺激、触觉刺激、内心想法、身体状态（疲劳或放松）等等；</a:t>
            </a: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为了弥补这一差距，我们提出了一个新的任务</a:t>
            </a:r>
            <a:r>
              <a:rPr lang="en-US" altLang="zh-CN" sz="2000" dirty="0">
                <a:latin typeface="Times New Roman" panose="02020603050405020304" pitchFamily="18" charset="0"/>
                <a:ea typeface="宋体" panose="02010600030101010101" pitchFamily="2" charset="-122"/>
              </a:rPr>
              <a:t>——Audio Synchronized Viewing</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7302434" y="1013385"/>
            <a:ext cx="4546127" cy="30172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465056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新的数据集</a:t>
            </a:r>
            <a:r>
              <a:rPr lang="en-US" altLang="zh-CN" sz="2000" b="1" dirty="0">
                <a:latin typeface="Times New Roman" panose="02020603050405020304" pitchFamily="18" charset="0"/>
                <a:ea typeface="宋体" panose="02010600030101010101" pitchFamily="2" charset="-122"/>
              </a:rPr>
              <a:t>——EyEar-20k</a:t>
            </a:r>
          </a:p>
          <a:p>
            <a:pPr marL="914400" lvl="1" indent="-4572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图像：从 </a:t>
            </a:r>
            <a:r>
              <a:rPr lang="en-US" altLang="zh-CN" sz="2000" dirty="0">
                <a:latin typeface="Times New Roman" panose="02020603050405020304" pitchFamily="18" charset="0"/>
                <a:ea typeface="宋体" panose="02010600030101010101" pitchFamily="2" charset="-122"/>
              </a:rPr>
              <a:t>Unsplash.com </a:t>
            </a:r>
            <a:r>
              <a:rPr lang="zh-CN" altLang="en-US" sz="2000" dirty="0">
                <a:latin typeface="Times New Roman" panose="02020603050405020304" pitchFamily="18" charset="0"/>
                <a:ea typeface="宋体" panose="02010600030101010101" pitchFamily="2" charset="-122"/>
              </a:rPr>
              <a:t>网站上人工选择。为了更准确地反映现实生活场景，我们选择了人们在日常生活中可能遇到的图像，并且要求所选图像包含丰富的细节。分辨率：</a:t>
            </a:r>
            <a:r>
              <a:rPr lang="en-US" altLang="zh-CN" sz="2000" dirty="0">
                <a:latin typeface="Times New Roman" panose="02020603050405020304" pitchFamily="18" charset="0"/>
                <a:ea typeface="宋体" panose="02010600030101010101" pitchFamily="2" charset="-122"/>
              </a:rPr>
              <a:t>1024*1024</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914400" lvl="1" indent="-4572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音频：与图像具有语义关联（自动 </a:t>
            </a:r>
            <a:r>
              <a:rPr lang="en-US" altLang="zh-CN" sz="2000" dirty="0">
                <a:latin typeface="Times New Roman" panose="02020603050405020304" pitchFamily="18" charset="0"/>
                <a:ea typeface="宋体" panose="02010600030101010101" pitchFamily="2" charset="-122"/>
              </a:rPr>
              <a:t>Image Caption + </a:t>
            </a:r>
            <a:r>
              <a:rPr lang="zh-CN" altLang="en-US" sz="2000" dirty="0">
                <a:latin typeface="Times New Roman" panose="02020603050405020304" pitchFamily="18" charset="0"/>
                <a:ea typeface="宋体" panose="02010600030101010101" pitchFamily="2" charset="-122"/>
              </a:rPr>
              <a:t>人工修改 </a:t>
            </a:r>
            <a:r>
              <a:rPr lang="en-US" altLang="zh-CN" sz="2000" dirty="0">
                <a:latin typeface="Times New Roman" panose="02020603050405020304" pitchFamily="18" charset="0"/>
                <a:ea typeface="宋体" panose="02010600030101010101" pitchFamily="2" charset="-122"/>
              </a:rPr>
              <a:t>+ TTS</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914400" lvl="1" indent="-4572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受试者数量：基于分布的稳定性确定，最终选择 </a:t>
            </a:r>
            <a:r>
              <a:rPr lang="en-US" altLang="zh-CN" sz="2000" dirty="0">
                <a:latin typeface="Times New Roman" panose="02020603050405020304" pitchFamily="18" charset="0"/>
                <a:ea typeface="宋体" panose="02010600030101010101" pitchFamily="2" charset="-122"/>
              </a:rPr>
              <a:t>8 </a:t>
            </a:r>
            <a:r>
              <a:rPr lang="zh-CN" altLang="en-US" sz="2000" dirty="0">
                <a:latin typeface="Times New Roman" panose="02020603050405020304" pitchFamily="18" charset="0"/>
                <a:ea typeface="宋体" panose="02010600030101010101" pitchFamily="2" charset="-122"/>
              </a:rPr>
              <a:t>位；</a:t>
            </a:r>
            <a:endParaRPr lang="en-US" altLang="zh-CN" sz="2000" dirty="0">
              <a:latin typeface="Times New Roman" panose="02020603050405020304" pitchFamily="18" charset="0"/>
              <a:ea typeface="宋体" panose="02010600030101010101" pitchFamily="2" charset="-122"/>
            </a:endParaRPr>
          </a:p>
          <a:p>
            <a:pPr marL="914400" lvl="1" indent="-457200">
              <a:lnSpc>
                <a:spcPct val="150000"/>
              </a:lnSpc>
              <a:buFont typeface="Arial" panose="020B0604020202020204" pitchFamily="34" charset="0"/>
              <a:buChar char="•"/>
            </a:pPr>
            <a:endParaRPr lang="en-US" altLang="zh-CN" sz="2000" dirty="0">
              <a:latin typeface="Times New Roman" panose="02020603050405020304" pitchFamily="18" charset="0"/>
              <a:ea typeface="宋体" panose="02010600030101010101" pitchFamily="2" charset="-122"/>
            </a:endParaRPr>
          </a:p>
          <a:p>
            <a:pPr marL="914400" lvl="1" indent="-457200">
              <a:lnSpc>
                <a:spcPct val="150000"/>
              </a:lnSpc>
              <a:buFont typeface="Arial" panose="020B0604020202020204" pitchFamily="34" charset="0"/>
              <a:buChar char="•"/>
            </a:pPr>
            <a:endParaRPr lang="en-US" altLang="zh-CN" sz="2000" dirty="0">
              <a:latin typeface="Times New Roman" panose="02020603050405020304" pitchFamily="18" charset="0"/>
              <a:ea typeface="宋体" panose="02010600030101010101" pitchFamily="2" charset="-122"/>
            </a:endParaRPr>
          </a:p>
          <a:p>
            <a:pPr marL="914400" lvl="1" indent="-457200">
              <a:lnSpc>
                <a:spcPct val="150000"/>
              </a:lnSpc>
              <a:buFont typeface="Arial" panose="020B0604020202020204" pitchFamily="34" charset="0"/>
              <a:buChar char="•"/>
            </a:pPr>
            <a:endParaRPr lang="en-US" altLang="zh-CN" sz="2000" dirty="0">
              <a:latin typeface="Times New Roman" panose="02020603050405020304" pitchFamily="18" charset="0"/>
              <a:ea typeface="宋体" panose="02010600030101010101" pitchFamily="2" charset="-122"/>
            </a:endParaRPr>
          </a:p>
          <a:p>
            <a:pPr marL="914400" lvl="1" indent="-457200">
              <a:lnSpc>
                <a:spcPct val="150000"/>
              </a:lnSpc>
              <a:buFont typeface="Arial" panose="020B0604020202020204" pitchFamily="34" charset="0"/>
              <a:buChar char="•"/>
            </a:pPr>
            <a:endParaRPr lang="en-US" altLang="zh-CN" sz="2000" dirty="0">
              <a:latin typeface="Times New Roman" panose="02020603050405020304" pitchFamily="18" charset="0"/>
              <a:ea typeface="宋体" panose="02010600030101010101" pitchFamily="2" charset="-122"/>
            </a:endParaRPr>
          </a:p>
          <a:p>
            <a:pPr marL="914400" lvl="1" indent="-4572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受试者指示：被指示保持最自然的状态；</a:t>
            </a:r>
            <a:endParaRPr lang="en-US" altLang="zh-CN" sz="2000" dirty="0">
              <a:latin typeface="Times New Roman" panose="02020603050405020304" pitchFamily="18" charset="0"/>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1341868" y="3493036"/>
            <a:ext cx="2924583" cy="18576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28039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新的数据集</a:t>
            </a:r>
            <a:r>
              <a:rPr lang="en-US" altLang="zh-CN" sz="2000" b="1" dirty="0">
                <a:latin typeface="Times New Roman" panose="02020603050405020304" pitchFamily="18" charset="0"/>
                <a:ea typeface="宋体" panose="02010600030101010101" pitchFamily="2" charset="-122"/>
              </a:rPr>
              <a:t>——EyEar-20k</a:t>
            </a:r>
          </a:p>
          <a:p>
            <a:pPr marL="914400" lvl="1" indent="-4572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其他细节</a:t>
            </a:r>
            <a:endParaRPr lang="en-US" altLang="zh-CN" sz="2000" dirty="0">
              <a:latin typeface="Times New Roman" panose="02020603050405020304" pitchFamily="18" charset="0"/>
              <a:ea typeface="宋体" panose="02010600030101010101" pitchFamily="2" charset="-122"/>
            </a:endParaRPr>
          </a:p>
          <a:p>
            <a:pPr marL="1371600" lvl="2" indent="-457200">
              <a:lnSpc>
                <a:spcPct val="150000"/>
              </a:lnSpc>
              <a:buFont typeface="Wingdings" panose="05000000000000000000" pitchFamily="2" charset="2"/>
              <a:buChar char="p"/>
            </a:pPr>
            <a:r>
              <a:rPr lang="zh-CN" altLang="en-US" sz="2000" dirty="0">
                <a:latin typeface="Times New Roman" panose="02020603050405020304" pitchFamily="18" charset="0"/>
                <a:ea typeface="宋体" panose="02010600030101010101" pitchFamily="2" charset="-122"/>
              </a:rPr>
              <a:t>投影尺寸：</a:t>
            </a:r>
            <a:r>
              <a:rPr lang="en-US" altLang="zh-CN" sz="2000" dirty="0">
                <a:latin typeface="Times New Roman" panose="02020603050405020304" pitchFamily="18" charset="0"/>
                <a:ea typeface="宋体" panose="02010600030101010101" pitchFamily="2" charset="-122"/>
              </a:rPr>
              <a:t>0.2 m × 0.2</a:t>
            </a: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m</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1371600" lvl="2" indent="-457200">
              <a:lnSpc>
                <a:spcPct val="150000"/>
              </a:lnSpc>
              <a:buFont typeface="Wingdings" panose="05000000000000000000" pitchFamily="2" charset="2"/>
              <a:buChar char="p"/>
            </a:pPr>
            <a:r>
              <a:rPr lang="zh-CN" altLang="en-US" sz="2000" dirty="0">
                <a:latin typeface="Times New Roman" panose="02020603050405020304" pitchFamily="18" charset="0"/>
                <a:ea typeface="宋体" panose="02010600030101010101" pitchFamily="2" charset="-122"/>
              </a:rPr>
              <a:t>人眼与屏幕间距：</a:t>
            </a:r>
            <a:r>
              <a:rPr lang="en-US" altLang="zh-CN" sz="2000" dirty="0">
                <a:latin typeface="Times New Roman" panose="02020603050405020304" pitchFamily="18" charset="0"/>
                <a:ea typeface="宋体" panose="02010600030101010101" pitchFamily="2" charset="-122"/>
              </a:rPr>
              <a:t>0.5</a:t>
            </a: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m</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1371600" lvl="2" indent="-457200">
              <a:lnSpc>
                <a:spcPct val="150000"/>
              </a:lnSpc>
              <a:buFont typeface="Wingdings" panose="05000000000000000000" pitchFamily="2" charset="2"/>
              <a:buChar char="p"/>
            </a:pPr>
            <a:r>
              <a:rPr lang="zh-CN" altLang="en-US" sz="2000" dirty="0">
                <a:latin typeface="Times New Roman" panose="02020603050405020304" pitchFamily="18" charset="0"/>
                <a:ea typeface="宋体" panose="02010600030101010101" pitchFamily="2" charset="-122"/>
              </a:rPr>
              <a:t>在音频开始前添加 </a:t>
            </a:r>
            <a:r>
              <a:rPr lang="en-US" altLang="zh-CN" sz="2000" dirty="0">
                <a:latin typeface="Times New Roman" panose="02020603050405020304" pitchFamily="18" charset="0"/>
                <a:ea typeface="宋体" panose="02010600030101010101" pitchFamily="2" charset="-122"/>
              </a:rPr>
              <a:t>5 </a:t>
            </a:r>
            <a:r>
              <a:rPr lang="zh-CN" altLang="en-US" sz="2000" dirty="0">
                <a:latin typeface="Times New Roman" panose="02020603050405020304" pitchFamily="18" charset="0"/>
                <a:ea typeface="宋体" panose="02010600030101010101" pitchFamily="2" charset="-122"/>
              </a:rPr>
              <a:t>秒的空白音频，让受试者熟悉图像；</a:t>
            </a:r>
            <a:endParaRPr lang="en-US" altLang="zh-CN" sz="2000" dirty="0">
              <a:latin typeface="Times New Roman" panose="02020603050405020304" pitchFamily="18" charset="0"/>
              <a:ea typeface="宋体" panose="02010600030101010101" pitchFamily="2" charset="-122"/>
            </a:endParaRPr>
          </a:p>
          <a:p>
            <a:pPr marL="1371600" lvl="2" indent="-457200">
              <a:lnSpc>
                <a:spcPct val="150000"/>
              </a:lnSpc>
              <a:buFont typeface="Wingdings" panose="05000000000000000000" pitchFamily="2" charset="2"/>
              <a:buChar char="p"/>
            </a:pPr>
            <a:r>
              <a:rPr lang="zh-CN" altLang="en-US" sz="2000" dirty="0">
                <a:latin typeface="Times New Roman" panose="02020603050405020304" pitchFamily="18" charset="0"/>
                <a:ea typeface="宋体" panose="02010600030101010101" pitchFamily="2" charset="-122"/>
              </a:rPr>
              <a:t>设备：</a:t>
            </a:r>
            <a:r>
              <a:rPr lang="en-US" altLang="zh-CN" sz="2000" dirty="0" err="1">
                <a:latin typeface="Times New Roman" panose="02020603050405020304" pitchFamily="18" charset="0"/>
                <a:ea typeface="宋体" panose="02010600030101010101" pitchFamily="2" charset="-122"/>
              </a:rPr>
              <a:t>Eyelink</a:t>
            </a:r>
            <a:r>
              <a:rPr lang="en-US" altLang="zh-CN" sz="2000" dirty="0">
                <a:latin typeface="Times New Roman" panose="02020603050405020304" pitchFamily="18" charset="0"/>
                <a:ea typeface="宋体" panose="02010600030101010101" pitchFamily="2" charset="-122"/>
              </a:rPr>
              <a:t> Portable</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1287475" y="4126065"/>
            <a:ext cx="9617050" cy="21726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p:sp>
        <p:nvSpPr>
          <p:cNvPr id="13" name="文本框 12"/>
          <p:cNvSpPr txBox="1"/>
          <p:nvPr/>
        </p:nvSpPr>
        <p:spPr>
          <a:xfrm>
            <a:off x="524821" y="1147714"/>
            <a:ext cx="11142358" cy="18430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任务挑战</a:t>
            </a:r>
            <a:endParaRPr lang="en-US" altLang="zh-CN" sz="2000" b="1"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在多模态场景中有效地整合音频信息，同时考虑眼球运动的物理特征；</a:t>
            </a: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不同的个体具有完全不同的注视轨迹，数据个体差异性很高，对训练的稳定性提出了挑战。</a:t>
            </a:r>
          </a:p>
          <a:p>
            <a:pPr>
              <a:lnSpc>
                <a:spcPct val="150000"/>
              </a:lnSpc>
            </a:pPr>
            <a:endParaRPr lang="en-US" altLang="zh-CN" dirty="0">
              <a:latin typeface="Times New Roman" panose="02020603050405020304" pitchFamily="18" charset="0"/>
              <a:ea typeface="宋体" panose="02010600030101010101" pitchFamily="2" charset="-122"/>
            </a:endParaRPr>
          </a:p>
        </p:txBody>
      </p:sp>
      <p:pic>
        <p:nvPicPr>
          <p:cNvPr id="9" name="图片 8"/>
          <p:cNvPicPr>
            <a:picLocks noChangeAspect="1"/>
          </p:cNvPicPr>
          <p:nvPr/>
        </p:nvPicPr>
        <p:blipFill>
          <a:blip r:embed="rId3"/>
          <a:stretch>
            <a:fillRect/>
          </a:stretch>
        </p:blipFill>
        <p:spPr>
          <a:xfrm>
            <a:off x="2981587" y="2622938"/>
            <a:ext cx="6228826" cy="4235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1033"/>
            <a:ext cx="12192000" cy="4571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B1C2A"/>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425" y="0"/>
            <a:ext cx="4600575" cy="914400"/>
          </a:xfrm>
          <a:prstGeom prst="rect">
            <a:avLst/>
          </a:prstGeom>
        </p:spPr>
      </p:pic>
      <p:sp>
        <p:nvSpPr>
          <p:cNvPr id="7" name="矩形 6"/>
          <p:cNvSpPr/>
          <p:nvPr/>
        </p:nvSpPr>
        <p:spPr>
          <a:xfrm>
            <a:off x="0" y="6374167"/>
            <a:ext cx="12192000" cy="52822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1D31"/>
              </a:solidFill>
            </a:endParaRPr>
          </a:p>
        </p:txBody>
      </p:sp>
      <mc:AlternateContent xmlns:mc="http://schemas.openxmlformats.org/markup-compatibility/2006" xmlns:a14="http://schemas.microsoft.com/office/drawing/2010/main">
        <mc:Choice Requires="a14">
          <p:sp>
            <p:nvSpPr>
              <p:cNvPr id="13" name="文本框 12"/>
              <p:cNvSpPr txBox="1"/>
              <p:nvPr/>
            </p:nvSpPr>
            <p:spPr>
              <a:xfrm>
                <a:off x="524821" y="1147714"/>
                <a:ext cx="11142358" cy="465204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rPr>
                  <a:t>形式化描述</a:t>
                </a:r>
                <a:endParaRPr lang="en-US" altLang="zh-CN" sz="2000" b="1"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输入：图像 𝑉 </a:t>
                </a:r>
                <a:r>
                  <a:rPr lang="en-US" altLang="zh-CN" sz="2000" dirty="0">
                    <a:latin typeface="Times New Roman" panose="02020603050405020304" pitchFamily="18" charset="0"/>
                    <a:ea typeface="宋体" panose="02010600030101010101" pitchFamily="2" charset="-122"/>
                  </a:rPr>
                  <a:t>&amp; </a:t>
                </a:r>
                <a:r>
                  <a:rPr lang="zh-CN" altLang="en-US" sz="2000" dirty="0">
                    <a:latin typeface="Times New Roman" panose="02020603050405020304" pitchFamily="18" charset="0"/>
                    <a:ea typeface="宋体" panose="02010600030101010101" pitchFamily="2" charset="-122"/>
                  </a:rPr>
                  <a:t>音频 𝐴</a:t>
                </a: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使用语音识别工具，可以得到音频中的词语及其在音频中的开始和结束时间</a:t>
                </a:r>
                <a:r>
                  <a:rPr lang="en-US" altLang="zh-CN" sz="2000" dirty="0">
                    <a:latin typeface="Times New Roman" panose="02020603050405020304" pitchFamily="18" charset="0"/>
                    <a:ea typeface="宋体" panose="02010600030101010101" pitchFamily="2" charset="-122"/>
                  </a:rPr>
                  <a:t>:</a:t>
                </a:r>
              </a:p>
              <a:p>
                <a:pPr marL="800100" lvl="1" indent="-342900">
                  <a:lnSpc>
                    <a:spcPct val="150000"/>
                  </a:lnSpc>
                  <a:buFont typeface="Arial" panose="020B0604020202020204" pitchFamily="34" charset="0"/>
                  <a:buChar char="•"/>
                </a:pP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在我们的任务中，人眼运动很好地与音频时间戳保持一致，因此，我们预测每个结束时间 </a:t>
                </a:r>
                <a14:m>
                  <m:oMath xmlns:m="http://schemas.openxmlformats.org/officeDocument/2006/math">
                    <m:sSubSup>
                      <m:sSubSupPr>
                        <m:ctrlPr>
                          <a:rPr lang="en-US" altLang="zh-CN" sz="2000" b="0" i="1" dirty="0" smtClean="0">
                            <a:latin typeface="Cambria Math" panose="02040503050406030204" pitchFamily="18" charset="0"/>
                            <a:ea typeface="宋体" panose="02010600030101010101" pitchFamily="2" charset="-122"/>
                          </a:rPr>
                        </m:ctrlPr>
                      </m:sSubSupPr>
                      <m:e>
                        <m:r>
                          <a:rPr lang="en-US" altLang="zh-CN" sz="2000" b="0" i="1" dirty="0" smtClean="0">
                            <a:latin typeface="Cambria Math" panose="02040503050406030204" pitchFamily="18" charset="0"/>
                            <a:ea typeface="宋体" panose="02010600030101010101" pitchFamily="2" charset="-122"/>
                          </a:rPr>
                          <m:t>𝑡</m:t>
                        </m:r>
                      </m:e>
                      <m:sub>
                        <m:r>
                          <a:rPr lang="en-US" altLang="zh-CN" sz="2000" b="0" i="1" dirty="0" smtClean="0">
                            <a:latin typeface="Cambria Math" panose="02040503050406030204" pitchFamily="18" charset="0"/>
                            <a:ea typeface="宋体" panose="02010600030101010101" pitchFamily="2" charset="-122"/>
                          </a:rPr>
                          <m:t>𝑖</m:t>
                        </m:r>
                      </m:sub>
                      <m:sup>
                        <m:r>
                          <a:rPr lang="en-US" altLang="zh-CN" sz="2000" b="0" i="1" dirty="0" smtClean="0">
                            <a:latin typeface="Cambria Math" panose="02040503050406030204" pitchFamily="18" charset="0"/>
                            <a:ea typeface="宋体" panose="02010600030101010101" pitchFamily="2" charset="-122"/>
                          </a:rPr>
                          <m:t>𝑒</m:t>
                        </m:r>
                      </m:sup>
                    </m:sSubSup>
                  </m:oMath>
                </a14:m>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的注视点 </a:t>
                </a:r>
                <a14:m>
                  <m:oMath xmlns:m="http://schemas.openxmlformats.org/officeDocument/2006/math">
                    <m:sSubSup>
                      <m:sSubSupPr>
                        <m:ctrlPr>
                          <a:rPr lang="en-US" altLang="zh-CN" sz="2000" i="1" dirty="0">
                            <a:latin typeface="Cambria Math" panose="02040503050406030204" pitchFamily="18" charset="0"/>
                            <a:ea typeface="宋体" panose="02010600030101010101" pitchFamily="2" charset="-122"/>
                          </a:rPr>
                        </m:ctrlPr>
                      </m:sSubSupPr>
                      <m:e>
                        <m:r>
                          <a:rPr lang="en-US" altLang="zh-CN" sz="2000" b="0" i="1" dirty="0" smtClean="0">
                            <a:latin typeface="Cambria Math" panose="02040503050406030204" pitchFamily="18" charset="0"/>
                            <a:ea typeface="宋体" panose="02010600030101010101" pitchFamily="2" charset="-122"/>
                          </a:rPr>
                          <m:t>𝑠</m:t>
                        </m:r>
                      </m:e>
                      <m:sub>
                        <m:r>
                          <a:rPr lang="en-US" altLang="zh-CN" sz="2000" i="1" dirty="0">
                            <a:latin typeface="Cambria Math" panose="02040503050406030204" pitchFamily="18" charset="0"/>
                            <a:ea typeface="宋体" panose="02010600030101010101" pitchFamily="2" charset="-122"/>
                          </a:rPr>
                          <m:t>𝑖</m:t>
                        </m:r>
                      </m:sub>
                      <m:sup>
                        <m:r>
                          <a:rPr lang="en-US" altLang="zh-CN" sz="2000" b="0" i="1" dirty="0" smtClean="0">
                            <a:latin typeface="Cambria Math" panose="02040503050406030204" pitchFamily="18" charset="0"/>
                            <a:ea typeface="宋体" panose="02010600030101010101" pitchFamily="2" charset="-122"/>
                          </a:rPr>
                          <m:t> </m:t>
                        </m:r>
                      </m:sup>
                    </m:sSubSup>
                    <m:r>
                      <a:rPr lang="en-US" altLang="zh-CN" sz="2000" i="1" dirty="0">
                        <a:latin typeface="Cambria Math" panose="02040503050406030204" pitchFamily="18" charset="0"/>
                        <a:ea typeface="宋体" panose="02010600030101010101" pitchFamily="2" charset="-122"/>
                      </a:rPr>
                      <m:t> </m:t>
                    </m:r>
                    <m:r>
                      <a:rPr lang="en-US" altLang="zh-CN" sz="2000" b="0" i="0" dirty="0" smtClean="0">
                        <a:latin typeface="Cambria Math" panose="02040503050406030204" pitchFamily="18" charset="0"/>
                        <a:ea typeface="宋体" panose="02010600030101010101" pitchFamily="2" charset="-122"/>
                      </a:rPr>
                      <m:t>. </m:t>
                    </m:r>
                  </m:oMath>
                </a14:m>
                <a:r>
                  <a:rPr lang="zh-CN" altLang="en-US" sz="2000" dirty="0">
                    <a:latin typeface="Times New Roman" panose="02020603050405020304" pitchFamily="18" charset="0"/>
                    <a:ea typeface="宋体" panose="02010600030101010101" pitchFamily="2" charset="-122"/>
                  </a:rPr>
                  <a:t>对于一个图像</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音频对 𝑉</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𝐴 ，有 𝑁 条人类注视轨迹：</a:t>
                </a: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endParaRPr lang="en-US" altLang="zh-CN" sz="2000" dirty="0">
                  <a:latin typeface="Times New Roman" panose="02020603050405020304" pitchFamily="18" charset="0"/>
                  <a:ea typeface="宋体" panose="02010600030101010101" pitchFamily="2" charset="-122"/>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输出：预测一条注视轨迹：</a:t>
                </a:r>
                <a14:m>
                  <m:oMath xmlns:m="http://schemas.openxmlformats.org/officeDocument/2006/math">
                    <m:acc>
                      <m:accPr>
                        <m:chr m:val="̂"/>
                        <m:ctrlPr>
                          <a:rPr lang="en-US" altLang="zh-CN" sz="2000" b="0" i="1" dirty="0" smtClean="0">
                            <a:latin typeface="Cambria Math" panose="02040503050406030204" pitchFamily="18" charset="0"/>
                            <a:ea typeface="宋体" panose="02010600030101010101" pitchFamily="2" charset="-122"/>
                          </a:rPr>
                        </m:ctrlPr>
                      </m:accPr>
                      <m:e>
                        <m:r>
                          <a:rPr lang="en-US" altLang="zh-CN" sz="2000" b="0" i="1" dirty="0" smtClean="0">
                            <a:latin typeface="Cambria Math" panose="02040503050406030204" pitchFamily="18" charset="0"/>
                            <a:ea typeface="宋体" panose="02010600030101010101" pitchFamily="2" charset="-122"/>
                          </a:rPr>
                          <m:t>𝑆</m:t>
                        </m:r>
                      </m:e>
                    </m:acc>
                    <m:r>
                      <a:rPr lang="en-US" altLang="zh-CN" sz="2000" b="0" i="1" dirty="0" smtClean="0">
                        <a:latin typeface="Cambria Math" panose="02040503050406030204" pitchFamily="18" charset="0"/>
                        <a:ea typeface="宋体" panose="02010600030101010101" pitchFamily="2" charset="-122"/>
                      </a:rPr>
                      <m:t>={</m:t>
                    </m:r>
                    <m:sSub>
                      <m:sSubPr>
                        <m:ctrlPr>
                          <a:rPr lang="en-US" altLang="zh-CN" sz="2000" b="0" i="1" dirty="0" smtClean="0">
                            <a:latin typeface="Cambria Math" panose="02040503050406030204" pitchFamily="18" charset="0"/>
                            <a:ea typeface="宋体" panose="02010600030101010101" pitchFamily="2" charset="-122"/>
                          </a:rPr>
                        </m:ctrlPr>
                      </m:sSubPr>
                      <m:e>
                        <m:acc>
                          <m:accPr>
                            <m:chr m:val="̂"/>
                            <m:ctrlPr>
                              <a:rPr lang="en-US" altLang="zh-CN" sz="2000" b="0" i="1" dirty="0" smtClean="0">
                                <a:latin typeface="Cambria Math" panose="02040503050406030204" pitchFamily="18" charset="0"/>
                                <a:ea typeface="宋体" panose="02010600030101010101" pitchFamily="2" charset="-122"/>
                              </a:rPr>
                            </m:ctrlPr>
                          </m:accPr>
                          <m:e>
                            <m:r>
                              <a:rPr lang="en-US" altLang="zh-CN" sz="2000" b="0" i="1" dirty="0" smtClean="0">
                                <a:latin typeface="Cambria Math" panose="02040503050406030204" pitchFamily="18" charset="0"/>
                                <a:ea typeface="宋体" panose="02010600030101010101" pitchFamily="2" charset="-122"/>
                              </a:rPr>
                              <m:t>𝑠</m:t>
                            </m:r>
                          </m:e>
                        </m:acc>
                      </m:e>
                      <m:sub>
                        <m:r>
                          <a:rPr lang="en-US" altLang="zh-CN" sz="2000" b="0" i="1" dirty="0" smtClean="0">
                            <a:latin typeface="Cambria Math" panose="02040503050406030204" pitchFamily="18" charset="0"/>
                            <a:ea typeface="宋体" panose="02010600030101010101" pitchFamily="2" charset="-122"/>
                          </a:rPr>
                          <m:t>1</m:t>
                        </m:r>
                      </m:sub>
                    </m:sSub>
                    <m:r>
                      <a:rPr lang="en-US" altLang="zh-CN" sz="2000" b="0" i="1" dirty="0" smtClean="0">
                        <a:latin typeface="Cambria Math" panose="02040503050406030204" pitchFamily="18" charset="0"/>
                        <a:ea typeface="宋体" panose="02010600030101010101" pitchFamily="2" charset="-122"/>
                      </a:rPr>
                      <m:t>,…,</m:t>
                    </m:r>
                    <m:sSub>
                      <m:sSubPr>
                        <m:ctrlPr>
                          <a:rPr lang="en-US" altLang="zh-CN" sz="2000" b="0" i="1" dirty="0" smtClean="0">
                            <a:latin typeface="Cambria Math" panose="02040503050406030204" pitchFamily="18" charset="0"/>
                            <a:ea typeface="宋体" panose="02010600030101010101" pitchFamily="2" charset="-122"/>
                          </a:rPr>
                        </m:ctrlPr>
                      </m:sSubPr>
                      <m:e>
                        <m:acc>
                          <m:accPr>
                            <m:chr m:val="̂"/>
                            <m:ctrlPr>
                              <a:rPr lang="en-US" altLang="zh-CN" sz="2000" b="0" i="1" dirty="0" smtClean="0">
                                <a:latin typeface="Cambria Math" panose="02040503050406030204" pitchFamily="18" charset="0"/>
                                <a:ea typeface="宋体" panose="02010600030101010101" pitchFamily="2" charset="-122"/>
                              </a:rPr>
                            </m:ctrlPr>
                          </m:accPr>
                          <m:e>
                            <m:r>
                              <a:rPr lang="en-US" altLang="zh-CN" sz="2000" b="0" i="1" dirty="0" smtClean="0">
                                <a:latin typeface="Cambria Math" panose="02040503050406030204" pitchFamily="18" charset="0"/>
                                <a:ea typeface="宋体" panose="02010600030101010101" pitchFamily="2" charset="-122"/>
                              </a:rPr>
                              <m:t>𝑠</m:t>
                            </m:r>
                          </m:e>
                        </m:acc>
                      </m:e>
                      <m:sub>
                        <m:r>
                          <a:rPr lang="en-US" altLang="zh-CN" sz="2000" b="0" i="1" dirty="0" smtClean="0">
                            <a:latin typeface="Cambria Math" panose="02040503050406030204" pitchFamily="18" charset="0"/>
                            <a:ea typeface="宋体" panose="02010600030101010101" pitchFamily="2" charset="-122"/>
                          </a:rPr>
                          <m:t>𝑛</m:t>
                        </m:r>
                      </m:sub>
                    </m:sSub>
                    <m:r>
                      <a:rPr lang="en-US" altLang="zh-CN" sz="2000" b="0" i="1" dirty="0" smtClean="0">
                        <a:latin typeface="Cambria Math" panose="02040503050406030204" pitchFamily="18" charset="0"/>
                        <a:ea typeface="宋体" panose="02010600030101010101" pitchFamily="2" charset="-122"/>
                      </a:rPr>
                      <m:t>}</m:t>
                    </m:r>
                  </m:oMath>
                </a14:m>
                <a:r>
                  <a:rPr lang="zh-CN" altLang="en-US" sz="2000" dirty="0">
                    <a:latin typeface="Times New Roman" panose="02020603050405020304" pitchFamily="18" charset="0"/>
                    <a:ea typeface="宋体" panose="02010600030101010101" pitchFamily="2" charset="-122"/>
                  </a:rPr>
                  <a:t>，使其尽可能地接近人类的注视轨迹。</a:t>
                </a:r>
                <a:endParaRPr lang="en-US" altLang="zh-CN" sz="2000" dirty="0">
                  <a:latin typeface="Times New Roman" panose="02020603050405020304" pitchFamily="18" charset="0"/>
                  <a:ea typeface="宋体" panose="02010600030101010101" pitchFamily="2"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24821" y="1147714"/>
                <a:ext cx="11142358" cy="4652043"/>
              </a:xfrm>
              <a:prstGeom prst="rect">
                <a:avLst/>
              </a:prstGeom>
              <a:blipFill rotWithShape="1">
                <a:blip r:embed="rId4"/>
                <a:stretch>
                  <a:fillRect l="-3" t="-6" r="3" b="-1099"/>
                </a:stretch>
              </a:blipFill>
            </p:spPr>
            <p:txBody>
              <a:bodyPr/>
              <a:lstStyle/>
              <a:p>
                <a:r>
                  <a:rPr lang="zh-CN" altLang="en-US">
                    <a:noFill/>
                  </a:rPr>
                  <a:t> </a:t>
                </a:r>
              </a:p>
            </p:txBody>
          </p:sp>
        </mc:Fallback>
      </mc:AlternateContent>
      <p:pic>
        <p:nvPicPr>
          <p:cNvPr id="5" name="图片 4"/>
          <p:cNvPicPr>
            <a:picLocks noChangeAspect="1"/>
          </p:cNvPicPr>
          <p:nvPr/>
        </p:nvPicPr>
        <p:blipFill>
          <a:blip r:embed="rId5"/>
          <a:stretch>
            <a:fillRect/>
          </a:stretch>
        </p:blipFill>
        <p:spPr>
          <a:xfrm>
            <a:off x="3428626" y="2761458"/>
            <a:ext cx="5334744" cy="495369"/>
          </a:xfrm>
          <a:prstGeom prst="rect">
            <a:avLst/>
          </a:prstGeom>
        </p:spPr>
      </p:pic>
      <p:pic>
        <p:nvPicPr>
          <p:cNvPr id="10" name="图片 9"/>
          <p:cNvPicPr>
            <a:picLocks noChangeAspect="1"/>
          </p:cNvPicPr>
          <p:nvPr/>
        </p:nvPicPr>
        <p:blipFill>
          <a:blip r:embed="rId6"/>
          <a:stretch>
            <a:fillRect/>
          </a:stretch>
        </p:blipFill>
        <p:spPr>
          <a:xfrm>
            <a:off x="3738232" y="4586050"/>
            <a:ext cx="4715533" cy="476316"/>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3"/>
</p:tagLst>
</file>

<file path=ppt/tags/tag2.xml><?xml version="1.0" encoding="utf-8"?>
<p:tagLst xmlns:a="http://schemas.openxmlformats.org/drawingml/2006/main" xmlns:r="http://schemas.openxmlformats.org/officeDocument/2006/relationships" xmlns:p="http://schemas.openxmlformats.org/presentationml/2006/main">
  <p:tag name="TIMING" val="|9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go">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4_logo">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4556</TotalTime>
  <Words>4054</Words>
  <Application>Microsoft Office PowerPoint</Application>
  <PresentationFormat>宽屏</PresentationFormat>
  <Paragraphs>262</Paragraphs>
  <Slides>44</Slides>
  <Notes>20</Notes>
  <HiddenSlides>0</HiddenSlides>
  <MMClips>21</MMClips>
  <ScaleCrop>false</ScaleCrop>
  <HeadingPairs>
    <vt:vector size="6" baseType="variant">
      <vt:variant>
        <vt:lpstr>已用的字体</vt:lpstr>
      </vt:variant>
      <vt:variant>
        <vt:i4>22</vt:i4>
      </vt:variant>
      <vt:variant>
        <vt:lpstr>主题</vt:lpstr>
      </vt:variant>
      <vt:variant>
        <vt:i4>4</vt:i4>
      </vt:variant>
      <vt:variant>
        <vt:lpstr>幻灯片标题</vt:lpstr>
      </vt:variant>
      <vt:variant>
        <vt:i4>44</vt:i4>
      </vt:variant>
    </vt:vector>
  </HeadingPairs>
  <TitlesOfParts>
    <vt:vector size="70" baseType="lpstr">
      <vt:lpstr>Acumin Variable C...</vt:lpstr>
      <vt:lpstr>American Typewriter</vt:lpstr>
      <vt:lpstr>FZFangSong-Z02S</vt:lpstr>
      <vt:lpstr>Montserrat-Bold</vt:lpstr>
      <vt:lpstr>Noto Sans</vt:lpstr>
      <vt:lpstr>PingFang SC Medium</vt:lpstr>
      <vt:lpstr>PingFang SC Regular</vt:lpstr>
      <vt:lpstr>PingFang SC Semibold</vt:lpstr>
      <vt:lpstr>Source Han Sans CN</vt:lpstr>
      <vt:lpstr>Source Han Sans CN Medium</vt:lpstr>
      <vt:lpstr>等线</vt:lpstr>
      <vt:lpstr>等线</vt:lpstr>
      <vt:lpstr>等线 Light</vt:lpstr>
      <vt:lpstr>黑体</vt:lpstr>
      <vt:lpstr>宋体</vt:lpstr>
      <vt:lpstr>微软雅黑</vt:lpstr>
      <vt:lpstr>Arial</vt:lpstr>
      <vt:lpstr>Calibri</vt:lpstr>
      <vt:lpstr>Cambria Math</vt:lpstr>
      <vt:lpstr>Open Sans</vt:lpstr>
      <vt:lpstr>Times New Roman</vt:lpstr>
      <vt:lpstr>Wingdings</vt:lpstr>
      <vt:lpstr>Office 主题​​</vt:lpstr>
      <vt:lpstr>logo</vt:lpstr>
      <vt:lpstr>1_Office 主题​​</vt:lpstr>
      <vt:lpstr>4_logo</vt:lpstr>
      <vt:lpstr>人工智能引论</vt:lpstr>
      <vt:lpstr>多模态与人工智能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文本到动作序列生成</vt:lpstr>
      <vt:lpstr>PowerPoint 演示文稿</vt:lpstr>
      <vt:lpstr>PowerPoint 演示文稿</vt:lpstr>
      <vt:lpstr>PowerPoint 演示文稿</vt:lpstr>
      <vt:lpstr>TiVA: Time-aligned Video-to-Audio Generation</vt:lpstr>
      <vt:lpstr>Background of video-to-audio (V2A) generation</vt:lpstr>
      <vt:lpstr>Our solution for time-aligned V2A</vt:lpstr>
      <vt:lpstr>Our solution for time-aligned V2A</vt:lpstr>
      <vt:lpstr>Details of our TiVA framework </vt:lpstr>
      <vt:lpstr>Performance of TiVA</vt:lpstr>
      <vt:lpstr>Study on audio layout representation</vt:lpstr>
      <vt:lpstr>Study on audio layout predictor</vt:lpstr>
      <vt:lpstr>Study on synchronization metrics</vt:lpstr>
      <vt:lpstr>Case study on VGGSound benchmark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参考书目</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宋 睿华</dc:creator>
  <cp:lastModifiedBy>webuser</cp:lastModifiedBy>
  <cp:revision>48</cp:revision>
  <dcterms:created xsi:type="dcterms:W3CDTF">2020-09-27T01:00:14Z</dcterms:created>
  <dcterms:modified xsi:type="dcterms:W3CDTF">2024-12-26T00:53:11Z</dcterms:modified>
</cp:coreProperties>
</file>